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71" r:id="rId2"/>
    <p:sldId id="272" r:id="rId3"/>
    <p:sldId id="273" r:id="rId4"/>
    <p:sldId id="292" r:id="rId5"/>
    <p:sldId id="281" r:id="rId6"/>
    <p:sldId id="293" r:id="rId7"/>
    <p:sldId id="294" r:id="rId8"/>
    <p:sldId id="279" r:id="rId9"/>
    <p:sldId id="278" r:id="rId10"/>
    <p:sldId id="296" r:id="rId11"/>
    <p:sldId id="298" r:id="rId12"/>
    <p:sldId id="301" r:id="rId13"/>
    <p:sldId id="299" r:id="rId14"/>
    <p:sldId id="300" r:id="rId15"/>
    <p:sldId id="302" r:id="rId16"/>
    <p:sldId id="303" r:id="rId17"/>
    <p:sldId id="305" r:id="rId18"/>
    <p:sldId id="306" r:id="rId19"/>
    <p:sldId id="304" r:id="rId20"/>
    <p:sldId id="307" r:id="rId21"/>
    <p:sldId id="308" r:id="rId22"/>
    <p:sldId id="309" r:id="rId23"/>
    <p:sldId id="310" r:id="rId24"/>
    <p:sldId id="280" r:id="rId25"/>
    <p:sldId id="339" r:id="rId26"/>
    <p:sldId id="283" r:id="rId27"/>
    <p:sldId id="286" r:id="rId28"/>
    <p:sldId id="338" r:id="rId29"/>
    <p:sldId id="311" r:id="rId30"/>
    <p:sldId id="314" r:id="rId31"/>
    <p:sldId id="312" r:id="rId32"/>
    <p:sldId id="315" r:id="rId33"/>
    <p:sldId id="316" r:id="rId34"/>
    <p:sldId id="319" r:id="rId35"/>
    <p:sldId id="324" r:id="rId36"/>
    <p:sldId id="325" r:id="rId37"/>
    <p:sldId id="327" r:id="rId38"/>
    <p:sldId id="326" r:id="rId39"/>
    <p:sldId id="291" r:id="rId40"/>
    <p:sldId id="321" r:id="rId41"/>
    <p:sldId id="322" r:id="rId42"/>
    <p:sldId id="320" r:id="rId43"/>
    <p:sldId id="323" r:id="rId44"/>
    <p:sldId id="335" r:id="rId45"/>
    <p:sldId id="328" r:id="rId46"/>
    <p:sldId id="330" r:id="rId47"/>
    <p:sldId id="329" r:id="rId48"/>
    <p:sldId id="334" r:id="rId49"/>
    <p:sldId id="331" r:id="rId50"/>
    <p:sldId id="332" r:id="rId51"/>
    <p:sldId id="287" r:id="rId52"/>
    <p:sldId id="275" r:id="rId53"/>
    <p:sldId id="337" r:id="rId54"/>
    <p:sldId id="340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718EA0"/>
    <a:srgbClr val="6C899B"/>
    <a:srgbClr val="F3F9FB"/>
    <a:srgbClr val="F9FCFD"/>
    <a:srgbClr val="23B0C3"/>
    <a:srgbClr val="146772"/>
    <a:srgbClr val="95E2EC"/>
    <a:srgbClr val="D0C6E9"/>
    <a:srgbClr val="FAD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29" autoAdjust="0"/>
    <p:restoredTop sz="89158"/>
  </p:normalViewPr>
  <p:slideViewPr>
    <p:cSldViewPr snapToGrid="0" showGuides="1">
      <p:cViewPr varScale="1">
        <p:scale>
          <a:sx n="58" d="100"/>
          <a:sy n="58" d="100"/>
        </p:scale>
        <p:origin x="224" y="126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9T03:54:47.01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1,'56'0,"-7"0,-35 0,4 0,8 4,-8-3,12 3,-16-4,8 0,6 0,-3 0,2 0,-4 0,-8 0,10 0,-6 0,3 0,3 0,-7 0,2 0,1 0,0 0,0 0,1 0,-2 0,3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9T03:54:54.029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0,'51'0,"-9"0,-33 0,7 0,9 0,-6 0,8 0,-11 0,5 0,3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8T06:23:21.900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8T06:23:23.36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8T06:23:44.07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0,'46'0,"-8"0,-35 0,16 0,2 3,3-2,0 2,-10-3,7 0,1 0,-1 0,-1 0,0 0,0 0,1 0,-1 0,0 0,1 0,-1 0,1 1,-1-1,0 2,0 1,1-2,-2 2,4-3,-5 0,4 0,-2 1,-1-1,3 2,-2-2,1 0,-2 0,1 1,2 0,-2 2,1-3,-2 3,2-3,-1 2,0-2,0 1,1-1,-1 2,1-2,0 0,-2 0,2 0,-1 0,1 0,-1 0,0 0,0 0,1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8T06:59:57.11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59,'59'0,"-12"0,-32 0,-7 0,25 0,-16 0,12 0,-10 0,-6 0,12 0,0 0,-5 0,4 0,-9 0,7 0,1 0,-4 0,3 0,-3 0,3-3,1 2,-5-5,5 2,-4-1,1-1,1 5,-2-2,3 0,0 2,-3-3,3 4,-3 0,3 0,1 0,-5 0,3 0,1-3,-3 2,5-2,-1 3,-7 0,12 0,-12 0,5-3,3 2,-9-2,8 0,-2 2,-3-2,8 3,-6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8T07:25:04.033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0,'53'0,"-7"0,-30 0,0 0,10 0,-8 0,9 0,-10 0,3 0,6 0,-9 0,8 0,-5 0,4 0,2 0,-5 0,-3 0,9 0,-13 0,14 0,-10 0,2 0,4 0,-5 0,6 0,-5 0,5 0,-2 0,-6 0,8 0,-9 0,4 0,6 0,-8 0,4 0,-1 0,-4 0,7 0,-3 0,-2 0,4 0,-5 0,3 0,1 0,-1 0,0 0,1 0,-1 0,0 0,-1 0,1 0,-1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E0994-4EF2-7D44-8C16-C57BC9697E9B}" type="datetimeFigureOut">
              <a:rPr kumimoji="1" lang="ko-KR" altLang="en-US" smtClean="0"/>
              <a:t>2024. 10. 10.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558A3-5EEB-8245-AF54-041FB88F3A3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8618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안녕하십니까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이번 </a:t>
            </a:r>
            <a:r>
              <a:rPr kumimoji="1" lang="en-US" altLang="ko-KR" dirty="0"/>
              <a:t>IDSL </a:t>
            </a:r>
            <a:r>
              <a:rPr kumimoji="1" lang="ko-KR" altLang="en-US" dirty="0"/>
              <a:t>발표를 맡은 경희대학교 응용수학과 </a:t>
            </a:r>
            <a:r>
              <a:rPr kumimoji="1" lang="ko-KR" altLang="en-US" dirty="0" err="1"/>
              <a:t>권회준입니다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저의 주제는 혐오 표현 교육용 </a:t>
            </a:r>
            <a:r>
              <a:rPr kumimoji="1" lang="ko-KR" altLang="en-US" dirty="0" err="1"/>
              <a:t>챗봇입니다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2817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AF911-F9E3-A3C1-7997-9DC9AA435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2A946B-9DE0-26BE-F317-8262C5E09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BF1F20-0FEA-334E-934E-044197C5E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저는 먼저 각각의 데이터를 데이터프레임으로 만들어 </a:t>
            </a:r>
            <a:r>
              <a:rPr kumimoji="1" lang="en-US" altLang="ko-KR" dirty="0" err="1"/>
              <a:t>konlpy</a:t>
            </a:r>
            <a:r>
              <a:rPr kumimoji="1" lang="en-US" altLang="ko-KR" dirty="0"/>
              <a:t> (</a:t>
            </a:r>
            <a:r>
              <a:rPr kumimoji="1" lang="ko-KR" altLang="en-US" dirty="0" err="1"/>
              <a:t>코엔엘파이</a:t>
            </a:r>
            <a:r>
              <a:rPr kumimoji="1" lang="en-US" altLang="ko-KR" dirty="0"/>
              <a:t>) </a:t>
            </a:r>
            <a:r>
              <a:rPr kumimoji="1" lang="ko-KR" altLang="en-US" dirty="0"/>
              <a:t>패키지에서 </a:t>
            </a:r>
            <a:r>
              <a:rPr kumimoji="1" lang="en-US" altLang="ko-KR" dirty="0" err="1"/>
              <a:t>Okt</a:t>
            </a:r>
            <a:r>
              <a:rPr kumimoji="1" lang="en-US" altLang="ko-KR" dirty="0"/>
              <a:t> </a:t>
            </a:r>
            <a:r>
              <a:rPr kumimoji="1" lang="ko-KR" altLang="en-US" dirty="0"/>
              <a:t>형태소 분석기를 사용해서 전처리를 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Okt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 이유</a:t>
            </a:r>
            <a:r>
              <a:rPr kumimoji="1" lang="en-US" altLang="ko-KR" dirty="0"/>
              <a:t>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77E78F-BE0F-F0D8-0D42-BDA4C68EC5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0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93DF6-3879-2552-75F0-B59B0D14C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359F11-6521-D696-4476-735F7CB813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681066-6621-5F8E-8A7E-8363F4C87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데이터셋의 </a:t>
            </a:r>
            <a:r>
              <a:rPr kumimoji="1" lang="ko-KR" altLang="en-US" dirty="0" err="1"/>
              <a:t>샘플수</a:t>
            </a:r>
            <a:r>
              <a:rPr kumimoji="1" lang="ko-KR" altLang="en-US" dirty="0"/>
              <a:t> 및 레이블 분포를 보여주는 통계입니다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샘플들이 알맞게 다 </a:t>
            </a:r>
            <a:r>
              <a:rPr kumimoji="1" lang="ko-KR" altLang="en-US" dirty="0" err="1"/>
              <a:t>불러와졌음을</a:t>
            </a:r>
            <a:r>
              <a:rPr kumimoji="1" lang="ko-KR" altLang="en-US" dirty="0"/>
              <a:t> 확인할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레이블 분포에 불균형이 존재함을 확인할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레이블 </a:t>
            </a:r>
            <a:r>
              <a:rPr kumimoji="1" lang="en-US" altLang="ko-KR" dirty="0"/>
              <a:t>8</a:t>
            </a:r>
            <a:r>
              <a:rPr kumimoji="1" lang="ko-KR" altLang="en-US" dirty="0"/>
              <a:t>로 나와있는 혐오 표현이 아닌 샘플은 </a:t>
            </a:r>
            <a:r>
              <a:rPr kumimoji="1" lang="en-US" altLang="ko-KR" dirty="0"/>
              <a:t>42909</a:t>
            </a:r>
            <a:r>
              <a:rPr kumimoji="1" lang="ko-KR" altLang="en-US" dirty="0"/>
              <a:t>개가 존재하지만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몇몇 혐오 표현들이 </a:t>
            </a:r>
            <a:r>
              <a:rPr kumimoji="1" lang="ko-KR" altLang="en-US" dirty="0" err="1"/>
              <a:t>섞여있는</a:t>
            </a:r>
            <a:r>
              <a:rPr kumimoji="1" lang="ko-KR" altLang="en-US" dirty="0"/>
              <a:t> 레이블들은 분포가 희소함을 확인했습니다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이는 뒤에 다중분류와 이진분류를 결정하는 중요한 정보가 되었습니다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276F0A-55FC-8AEB-8BF0-CB6D67175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8397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7D2A2-C950-F1CB-B6AF-A6A0BC724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2A5846-3B5A-E9A7-3188-81C5991FB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9CD3FC-470C-45E2-31C3-3331730F3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트레이닝 데이터셋 안에 있는 </a:t>
            </a:r>
            <a:r>
              <a:rPr kumimoji="1" lang="en-US" altLang="ko-KR" dirty="0"/>
              <a:t>80</a:t>
            </a:r>
            <a:r>
              <a:rPr kumimoji="1" lang="ko-KR" altLang="en-US" dirty="0"/>
              <a:t>개의 유니크한 레이블에 대한 분포도를 시각화 해 보았습니다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혐오 표현이 아니라고 </a:t>
            </a:r>
            <a:r>
              <a:rPr kumimoji="1" lang="ko-KR" altLang="en-US" dirty="0" err="1"/>
              <a:t>레이블링된</a:t>
            </a:r>
            <a:r>
              <a:rPr kumimoji="1" lang="ko-KR" altLang="en-US" dirty="0"/>
              <a:t> 샘플이 압도적으로 많았고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다음 혐오 욕설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정치성향 차별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출신 차별 등이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BCC6A4-3D31-DE2B-9829-E30C17DE8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9893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26139-E0CA-7F81-3562-CDDF8F1C6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DB2563-E2D4-D941-C84C-BD8FF5D7CF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D0E7C0-BE03-17EC-A30C-0355CE595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트레이닝 데이터셋에 가장 많이 등장하는 단어들은 무엇이 있을까 살펴보았습니다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처음 해본 분석에서는 이</a:t>
            </a:r>
            <a:r>
              <a:rPr kumimoji="1" lang="en-US" altLang="ko-KR" dirty="0"/>
              <a:t>, </a:t>
            </a:r>
            <a:r>
              <a:rPr kumimoji="1" lang="ko-KR" altLang="en-US" dirty="0"/>
              <a:t>들 가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은 과 같은 조사들의 분포가 높게 나와서 해당 단어들을 </a:t>
            </a:r>
            <a:r>
              <a:rPr kumimoji="1" lang="en-US" altLang="ko-KR" dirty="0" err="1"/>
              <a:t>stopword</a:t>
            </a:r>
            <a:r>
              <a:rPr kumimoji="1" lang="ko-KR" altLang="en-US" dirty="0"/>
              <a:t>로 설정하고 다시 살펴보았습니다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72BE5C-2565-6FF1-7EF5-99ED60B264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8304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6594B-ABCF-8DD2-0BA0-1E40E90DD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F594F3-19CE-7705-15A9-4466D923D1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D6E956-8946-E2B2-90E7-A82E528212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의미있는</a:t>
            </a:r>
            <a:r>
              <a:rPr kumimoji="1" lang="ko-KR" altLang="en-US" dirty="0"/>
              <a:t> 단어들로는 성차별에 해당할 수 있는 여자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남자</a:t>
            </a:r>
            <a:r>
              <a:rPr kumimoji="1" lang="en-US" altLang="ko-KR" dirty="0"/>
              <a:t> / </a:t>
            </a:r>
            <a:r>
              <a:rPr kumimoji="1" lang="ko-KR" altLang="en-US" dirty="0"/>
              <a:t>외모차별에 해당할 수 있는 얼굴</a:t>
            </a:r>
            <a:r>
              <a:rPr kumimoji="1" lang="en-US" altLang="ko-KR" dirty="0"/>
              <a:t>, </a:t>
            </a:r>
            <a:r>
              <a:rPr kumimoji="1" lang="ko-KR" altLang="en-US" dirty="0"/>
              <a:t>돼지 </a:t>
            </a:r>
            <a:r>
              <a:rPr kumimoji="1" lang="en-US" altLang="ko-KR" dirty="0"/>
              <a:t>/ </a:t>
            </a:r>
            <a:r>
              <a:rPr kumimoji="1" lang="ko-KR" altLang="en-US" dirty="0"/>
              <a:t>출신 차별에 해당할 수 있는 전라도 </a:t>
            </a:r>
            <a:r>
              <a:rPr kumimoji="1" lang="en-US" altLang="ko-KR" dirty="0"/>
              <a:t>/ </a:t>
            </a:r>
            <a:r>
              <a:rPr kumimoji="1" lang="ko-KR" altLang="en-US" dirty="0"/>
              <a:t>정치성향이나 혐오 욕설에 해당할 수 있는 재앙</a:t>
            </a:r>
            <a:r>
              <a:rPr kumimoji="1" lang="en-US" altLang="ko-KR" dirty="0"/>
              <a:t>, </a:t>
            </a:r>
            <a:r>
              <a:rPr kumimoji="1" lang="ko-KR" altLang="en-US" dirty="0"/>
              <a:t>문재인과 같은 단어들이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7172A5-FA8A-EB3B-E84B-A300B5C1C0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1954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DEAA7-2030-194F-C86F-0BCCF1787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BAFAD7-0BA6-6D09-9034-7E27BEB830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9CD95E-A52F-20E9-5FAF-E90EC650D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혐오 욕설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정치성향 차별에 해당하는 레이블의 분포가 높게 나왔고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재앙 문재인과 같은 단어들이 높은 분포로 나와있는 것을 확인하면서 데이터가 수집되었던 당시 </a:t>
            </a:r>
            <a:r>
              <a:rPr kumimoji="1" lang="en-US" altLang="ko-KR" dirty="0"/>
              <a:t>2018</a:t>
            </a:r>
            <a:r>
              <a:rPr kumimoji="1" lang="ko-KR" altLang="en-US" dirty="0"/>
              <a:t>년부터 </a:t>
            </a:r>
            <a:r>
              <a:rPr kumimoji="1" lang="en-US" altLang="ko-KR" dirty="0"/>
              <a:t>2020</a:t>
            </a:r>
            <a:r>
              <a:rPr kumimoji="1" lang="ko-KR" altLang="en-US" dirty="0"/>
              <a:t>년까지 문재인 정권에 대한 비판적인 여론이 많음을 확인할 수 있었습니다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1BF79A-1E16-C7DC-2D82-1CC3F14082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2267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50907-4C63-60AD-5A07-8D7BB4866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0C848F-317E-B12D-062A-EE3290475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7D7B1E-05E5-CEB0-8C99-C95309780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또한 여자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남자와 같은 성차별에 해당할 수 있는 단어들이 총 데이터셋에 </a:t>
            </a:r>
            <a:r>
              <a:rPr kumimoji="1" lang="en-US" altLang="ko-KR" dirty="0"/>
              <a:t>5000</a:t>
            </a:r>
            <a:r>
              <a:rPr kumimoji="1" lang="ko-KR" altLang="en-US" dirty="0"/>
              <a:t>개나 존재하는데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성차별 레이블 속에는 그 일부만 존재함을 확인하였습니다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CFF8DE-AFB8-F839-0E59-C7178464EF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6633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1E15B-C5D7-96EE-B6BF-2D768E0F4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07E246-5A1D-791A-9EA7-8A3D6D94D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147166-AE90-6E06-004E-19DF055D6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그렇다면 나머지 </a:t>
            </a:r>
            <a:r>
              <a:rPr kumimoji="1" lang="en-US" altLang="ko-KR" dirty="0"/>
              <a:t>4</a:t>
            </a:r>
            <a:r>
              <a:rPr kumimoji="1" lang="ko-KR" altLang="en-US" dirty="0"/>
              <a:t>천개는 어디 레이블에 속해 있는지 살펴보았습니다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550D0-0BDB-05F3-5320-E3B139EB7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5310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72BC8-A420-0C7B-38EC-3BB5E82F4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2AE2F1-3469-D515-C8CB-164A211D1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8F25D8-62E8-66AC-7BE1-5E048931E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레이블 </a:t>
            </a:r>
            <a:r>
              <a:rPr kumimoji="1" lang="en-US" altLang="ko-KR" dirty="0"/>
              <a:t>8</a:t>
            </a:r>
            <a:r>
              <a:rPr kumimoji="1" lang="ko-KR" altLang="en-US" dirty="0"/>
              <a:t>인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혐오표현이 아니라고 </a:t>
            </a:r>
            <a:r>
              <a:rPr kumimoji="1" lang="ko-KR" altLang="en-US" dirty="0" err="1"/>
              <a:t>레이블링된</a:t>
            </a:r>
            <a:r>
              <a:rPr kumimoji="1" lang="ko-KR" altLang="en-US" dirty="0"/>
              <a:t> 곳에 가장 많이 분포함을 확인할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15200A-C70A-1780-31DF-35AB1E1E7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6079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09D9C-136B-0084-A18E-CF45A1F01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AA4488-D65A-1F45-3B72-85037DE01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7A67BA-AE5A-FCD0-F677-D23431322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여기서 저는 의문이 들었습니다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혐오 표현인데 혐오 표현이 아니라고 잘 못 </a:t>
            </a:r>
            <a:r>
              <a:rPr kumimoji="1" lang="ko-KR" altLang="en-US" dirty="0" err="1"/>
              <a:t>레이블링된</a:t>
            </a:r>
            <a:r>
              <a:rPr kumimoji="1" lang="ko-KR" altLang="en-US" dirty="0"/>
              <a:t> 데이터가 존재할 수 있지 않을까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E3D1A9-0EF8-8444-905B-216A75AD5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064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목차에 대해 말씀드리자면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자기소개 데이터소개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챗봇소개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그리고 결론이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778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8BE95-CDFC-430E-66B9-45DD77DA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4456CA-07D9-5756-CB62-690FEF535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B3D9B5-A6F1-CC7E-133C-E4C44ED46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혐오 표현이 아니라고 </a:t>
            </a:r>
            <a:r>
              <a:rPr kumimoji="1" lang="ko-KR" altLang="en-US" dirty="0" err="1"/>
              <a:t>레이블링된</a:t>
            </a:r>
            <a:r>
              <a:rPr kumimoji="1" lang="ko-KR" altLang="en-US" dirty="0"/>
              <a:t> 데이터 중 여자나 남자 키워드가 들어간 샘플들입니다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여러분들이 봤을 땐 </a:t>
            </a:r>
            <a:r>
              <a:rPr kumimoji="1" lang="ko-KR" altLang="en-US" dirty="0" err="1"/>
              <a:t>어떤가요</a:t>
            </a:r>
            <a:r>
              <a:rPr kumimoji="1" lang="en-US" altLang="ko-KR" dirty="0"/>
              <a:t>? </a:t>
            </a:r>
            <a:r>
              <a:rPr kumimoji="1" lang="ko-KR" altLang="en-US" dirty="0"/>
              <a:t>몇몇 댓글들은 </a:t>
            </a:r>
            <a:r>
              <a:rPr kumimoji="1" lang="ko-KR" altLang="en-US" dirty="0" err="1"/>
              <a:t>누가봐도</a:t>
            </a:r>
            <a:r>
              <a:rPr kumimoji="1" lang="ko-KR" altLang="en-US" dirty="0"/>
              <a:t> 혐오 표현이라고 인식이 됩니다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1CBEAF-7A0A-83FD-DE15-8FAA2AE5B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9670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59414-8390-BC8D-D6C1-6A93B6DFB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6DD89A-FE7F-435B-69A3-921F9ECB45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64CA32-19EB-4515-F64C-46B6C6363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레이블링이 잘 못 </a:t>
            </a:r>
            <a:r>
              <a:rPr kumimoji="1" lang="ko-KR" altLang="en-US" dirty="0" err="1"/>
              <a:t>된것들이</a:t>
            </a:r>
            <a:r>
              <a:rPr kumimoji="1" lang="ko-KR" altLang="en-US" dirty="0"/>
              <a:t> 존재할 수 있음을 확신하고 혐오 표현이 아닌 레이블을 더욱 살펴보았습니다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이번엔 외모 차별에 해당할 수 있는 얼굴이라는 키워드가 눈에 들어와 해당 레이블에서 </a:t>
            </a:r>
            <a:r>
              <a:rPr kumimoji="1" lang="en-US" altLang="ko-KR" dirty="0"/>
              <a:t>＂</a:t>
            </a:r>
            <a:r>
              <a:rPr kumimoji="1" lang="ko-KR" altLang="en-US" dirty="0"/>
              <a:t>얼굴</a:t>
            </a:r>
            <a:r>
              <a:rPr kumimoji="1" lang="en-US" altLang="ko-KR" dirty="0"/>
              <a:t>” </a:t>
            </a:r>
            <a:r>
              <a:rPr kumimoji="1" lang="ko-KR" altLang="en-US" dirty="0"/>
              <a:t>이 들어가는 문장들을 확인했습니다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50CACC-929B-05C5-F15D-69D3507C99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3754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E6503-88CB-1053-E39E-1DB23457B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D21C22-C8EF-E9A6-D649-76E39602E6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513653-B7A1-CBBF-796A-64CA825A5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역시나 외모차별에 해당할 수 있는 댓글들이 존재합니다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 레이블링이 다시 필요한 문장들이 분명 존재합니다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CB1975-EAFB-7D1D-1795-96D375755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1141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22142-F921-159E-1D0D-2D2F29C58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F20DB3-D636-F971-E3B0-686AEE896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670F52-1AA3-5CFA-029B-BB258E849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모든 문장들을 </a:t>
            </a:r>
            <a:r>
              <a:rPr kumimoji="1" lang="ko-KR" altLang="en-US" dirty="0" err="1"/>
              <a:t>일일히</a:t>
            </a:r>
            <a:r>
              <a:rPr kumimoji="1" lang="ko-KR" altLang="en-US" dirty="0"/>
              <a:t> 볼 수는 없기에 저는 만든 모델로 레이블링을 다시 해보면 어떨까 생각을 해보았습니다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DCF59F-1C58-6AA7-AEB3-56033C0E24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6289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데이터 분석을 통해 얻은 시사점과 문제점은 다음과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단어들의 분포를 살펴보면서 </a:t>
            </a:r>
            <a:r>
              <a:rPr kumimoji="1" lang="en-US" altLang="ko-KR" dirty="0"/>
              <a:t>2018-2020 </a:t>
            </a:r>
            <a:r>
              <a:rPr kumimoji="1" lang="ko-KR" altLang="en-US" dirty="0"/>
              <a:t>한정 시대상황을 반영하고 있음을 확인하였습니다</a:t>
            </a:r>
            <a:r>
              <a:rPr kumimoji="1" lang="en-US" altLang="ko-KR" dirty="0"/>
              <a:t>. (</a:t>
            </a:r>
            <a:r>
              <a:rPr kumimoji="1" lang="ko-KR" altLang="en-US" dirty="0"/>
              <a:t>문재인</a:t>
            </a:r>
            <a:r>
              <a:rPr kumimoji="1" lang="en-US" altLang="ko-KR" dirty="0"/>
              <a:t>, </a:t>
            </a:r>
            <a:r>
              <a:rPr kumimoji="1" lang="ko-KR" altLang="en-US" dirty="0"/>
              <a:t>재앙과 같은 단어들을 통해</a:t>
            </a:r>
            <a:r>
              <a:rPr kumimoji="1" lang="en-US" altLang="ko-KR" dirty="0"/>
              <a:t>). </a:t>
            </a:r>
            <a:r>
              <a:rPr kumimoji="1" lang="ko-KR" altLang="en-US" dirty="0"/>
              <a:t>또한 레이블의 분포를 살펴보면서 레이블링이 잘못된 댓글들이 존재함을 인지하였습니다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6136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C584E-44D8-AD45-0841-7843E2A14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BD2DE2-E299-C331-147B-C1743F88C4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1C822B-3685-1AC7-65D2-C3292CB7E5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추후 모델을 구축하고 혐오 표현이 아니라고 </a:t>
            </a:r>
            <a:r>
              <a:rPr kumimoji="1" lang="ko-KR" altLang="en-US" dirty="0" err="1"/>
              <a:t>레이블링된</a:t>
            </a:r>
            <a:r>
              <a:rPr kumimoji="1" lang="ko-KR" altLang="en-US" dirty="0"/>
              <a:t> 데이터셋에 모델을 적용해보았을 때</a:t>
            </a:r>
            <a:r>
              <a:rPr kumimoji="1" lang="en-US" altLang="ko-KR" dirty="0"/>
              <a:t>, ( ) </a:t>
            </a:r>
            <a:r>
              <a:rPr kumimoji="1" lang="ko-KR" altLang="en-US" dirty="0"/>
              <a:t>보시다 </a:t>
            </a:r>
            <a:r>
              <a:rPr kumimoji="1" lang="ko-KR" altLang="en-US" dirty="0" err="1"/>
              <a:t>싶이</a:t>
            </a:r>
            <a:r>
              <a:rPr kumimoji="1" lang="ko-KR" altLang="en-US" dirty="0"/>
              <a:t> 혐오 표현으로 예측된 문장들 중 실제 혐오표현으로 인식되는 문장들이 존재합니다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데이터셋의 레이블링에 문제가 있다는 가설이 검증되었습니다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9AF62D-AF85-6ADA-DB8C-11D5A6F76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17317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혐오 표현 교육용 </a:t>
            </a:r>
            <a:r>
              <a:rPr kumimoji="1" lang="ko-KR" altLang="en-US" dirty="0" err="1"/>
              <a:t>챗봇을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소개드리겠습니다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이러한 문제점을 인지하였지만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모델에 적용하는 과정에서는 데이터셋을 그대로 사용하였습니다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43033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저는 해당 데이터셋으로 무엇을 해볼까 고민하였을 때 최근 부쩍 커뮤니티나 </a:t>
            </a:r>
            <a:r>
              <a:rPr kumimoji="1" lang="en-US" altLang="ko-KR" dirty="0"/>
              <a:t>SNS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혐오 표현이 팽배함을 인지하였습니다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미국에서는 </a:t>
            </a:r>
            <a:r>
              <a:rPr kumimoji="1" lang="en-US" altLang="ko-KR" dirty="0"/>
              <a:t>14</a:t>
            </a:r>
            <a:r>
              <a:rPr kumimoji="1" lang="ko-KR" altLang="en-US" dirty="0"/>
              <a:t>세 미만 </a:t>
            </a:r>
            <a:r>
              <a:rPr kumimoji="1" lang="en-US" altLang="ko-KR" dirty="0"/>
              <a:t>SNS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 금지시키는 충격적인 발언이 논란이 되기도 하였습니다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혹시 어린 학생들이 본인들이 사용하는 표현들이 혐오 표현으로 인지를 못 하고 사용하는 것은 아닌지</a:t>
            </a:r>
            <a:r>
              <a:rPr kumimoji="1" lang="en-US" altLang="ko-KR" dirty="0"/>
              <a:t>? 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대해 생각해보고 학생들을 위한 혐오 표현 교육용 </a:t>
            </a:r>
            <a:r>
              <a:rPr kumimoji="1" lang="ko-KR" altLang="en-US" dirty="0" err="1"/>
              <a:t>챗봇을</a:t>
            </a:r>
            <a:r>
              <a:rPr kumimoji="1" lang="ko-KR" altLang="en-US" dirty="0"/>
              <a:t> 만들면 좋겠다고 생각을 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19782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EBB90-C61F-F4B3-A68A-6A98A1063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545C74-9D8B-641F-D892-D6B0372F3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46023C-960F-3192-20E3-0078556CA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챗봇을</a:t>
            </a:r>
            <a:r>
              <a:rPr kumimoji="1" lang="ko-KR" altLang="en-US" dirty="0"/>
              <a:t> 만들기위해 저는 세 가지 과정을 거쳤습니다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텍스트를 벡터화하고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텍스트에서 </a:t>
            </a:r>
            <a:r>
              <a:rPr kumimoji="1" lang="ko-KR" altLang="en-US" dirty="0" err="1"/>
              <a:t>의미있는</a:t>
            </a:r>
            <a:r>
              <a:rPr kumimoji="1" lang="ko-KR" altLang="en-US" dirty="0"/>
              <a:t> 단어들을 뽑아내는 과정이 필요합니다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다음으로 </a:t>
            </a:r>
            <a:r>
              <a:rPr kumimoji="1" lang="ko-KR" altLang="en-US" dirty="0" err="1"/>
              <a:t>머신러닝</a:t>
            </a:r>
            <a:r>
              <a:rPr kumimoji="1" lang="ko-KR" altLang="en-US" dirty="0"/>
              <a:t> 모델을 활용해서 트레이닝 데이터셋에 대한 분류작업을 시행합니다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과정을 마치면 </a:t>
            </a:r>
            <a:r>
              <a:rPr kumimoji="1" lang="ko-KR" altLang="en-US" dirty="0" err="1"/>
              <a:t>챗봇의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인삿말등을</a:t>
            </a:r>
            <a:r>
              <a:rPr kumimoji="1" lang="ko-KR" altLang="en-US" dirty="0"/>
              <a:t> 꾸미면서 </a:t>
            </a:r>
            <a:r>
              <a:rPr kumimoji="1" lang="ko-KR" altLang="en-US" dirty="0" err="1"/>
              <a:t>챗봇을</a:t>
            </a:r>
            <a:r>
              <a:rPr kumimoji="1" lang="ko-KR" altLang="en-US" dirty="0"/>
              <a:t> 완성시킬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8D498B-CE06-D998-7381-BCE69D5E1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68917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468AB-1991-B96C-4209-D0D2F0694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AC019A-D42C-89EB-442E-6FFA1C2E9D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6031BD-B0FE-18D5-7DDB-4CAAFC754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각각으로 저는 </a:t>
            </a:r>
            <a:r>
              <a:rPr kumimoji="1" lang="en-US" altLang="ko-KR" dirty="0"/>
              <a:t>TF-IDF vectorizer, </a:t>
            </a:r>
            <a:r>
              <a:rPr kumimoji="1" lang="ko-KR" altLang="en-US" dirty="0"/>
              <a:t>로지스틱 회귀 모델을 사용하였습니다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24C64B-FBD7-6706-7E5D-6722A9027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1871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처음으로 자기소개입니다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96605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6E00E-3BEA-005B-9946-0C371F39F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90718D-2DC5-E07E-CCDE-D405CE6FB9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006338-47A7-79D7-D10B-21AC7E6E3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그렇다면 왜 </a:t>
            </a:r>
            <a:r>
              <a:rPr kumimoji="1" lang="en-US" altLang="ko-KR" dirty="0"/>
              <a:t>TF-IDF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사용했냐면</a:t>
            </a:r>
            <a:r>
              <a:rPr kumimoji="1" lang="ko-KR" altLang="en-US" dirty="0"/>
              <a:t> 먼저 문맥의 복잡한 의미를 캐치할 수 있는 </a:t>
            </a:r>
            <a:r>
              <a:rPr kumimoji="1" lang="en-US" altLang="ko-KR" dirty="0"/>
              <a:t>Word2Vec</a:t>
            </a:r>
            <a:r>
              <a:rPr kumimoji="1" lang="ko-KR" altLang="en-US" dirty="0"/>
              <a:t>이나 </a:t>
            </a:r>
            <a:r>
              <a:rPr kumimoji="1" lang="en-US" altLang="ko-KR" dirty="0"/>
              <a:t>BERT</a:t>
            </a:r>
            <a:r>
              <a:rPr kumimoji="1" lang="ko-KR" altLang="en-US" dirty="0"/>
              <a:t>등이 있지만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혐오 표현이란 대부분 명확한 단어나 표현으로 드러납니다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또한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일반적인 문어체로 학습된 사전학습모델은 신조어나 </a:t>
            </a:r>
            <a:r>
              <a:rPr kumimoji="1" lang="ko-KR" altLang="en-US" dirty="0" err="1"/>
              <a:t>댓글러들에</a:t>
            </a:r>
            <a:r>
              <a:rPr kumimoji="1" lang="ko-KR" altLang="en-US" dirty="0"/>
              <a:t> 의해 임의로 변형된 문법에 약할 수 있습니다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D5AB92-5454-4010-20EF-DBDD87C2F7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09160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604F0-EF33-FFA8-AB7E-9FA4E78DB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26D5F1-32F4-E8C2-60F1-88D05485A1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30AB52-49FD-D57D-9D73-3C72C2992A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수식에 </a:t>
            </a:r>
            <a:r>
              <a:rPr kumimoji="1" lang="ko-KR" altLang="en-US" dirty="0" err="1"/>
              <a:t>나와있는대로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TF-IDF</a:t>
            </a:r>
            <a:r>
              <a:rPr kumimoji="1" lang="ko-KR" altLang="en-US" dirty="0"/>
              <a:t>는 단어에 대해 특정 문서에 자주 등장하면서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전체 문서에서는 드물게 나타날수록 중요한 단어로 인식합니다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A12E49-F00E-0F78-4183-074D394B40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36411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4F3EA-38E8-33C5-1A8E-423A806A1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F1D63E-AA72-9C8C-A327-3C6597F13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A1C63F-BD93-D0A4-0914-14F7E982F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최대 </a:t>
            </a:r>
            <a:r>
              <a:rPr kumimoji="1" lang="en-US" altLang="ko-KR" dirty="0"/>
              <a:t>5000</a:t>
            </a:r>
            <a:r>
              <a:rPr kumimoji="1" lang="ko-KR" altLang="en-US" dirty="0"/>
              <a:t>개의 특징을 사용한 </a:t>
            </a:r>
            <a:r>
              <a:rPr kumimoji="1" lang="en-US" altLang="ko-KR" dirty="0"/>
              <a:t>TF-IDF</a:t>
            </a:r>
            <a:r>
              <a:rPr kumimoji="1" lang="ko-KR" altLang="en-US" dirty="0"/>
              <a:t>모델을 만들어 몇 가지 단어들을 뽑아본 결과</a:t>
            </a:r>
            <a:r>
              <a:rPr kumimoji="1" lang="en-US" altLang="ko-KR" dirty="0"/>
              <a:t>, </a:t>
            </a:r>
            <a:r>
              <a:rPr kumimoji="1" lang="ko-KR" altLang="en-US" dirty="0"/>
              <a:t>맘충</a:t>
            </a:r>
            <a:r>
              <a:rPr kumimoji="1" lang="en-US" altLang="ko-KR" dirty="0"/>
              <a:t>, </a:t>
            </a:r>
            <a:r>
              <a:rPr kumimoji="1" lang="ko-KR" altLang="en-US" dirty="0"/>
              <a:t>말아먹고 등의 단어들이 있음을 확인할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3E12CC-4478-9656-56BC-192817E17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21528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A3FC5-0AB6-8152-E0D4-BE28834CD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F75214-542E-CCD4-835B-11A19E41C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7F4A23-140C-4E2F-15FB-B6327B07A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로지스틱 회귀를 사용한 이유에 대해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저는 앞선 레이블의 분포도를 보면서 레이블 불균형이 있음을 확인하였습니다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이진 분류로 혐오표현 맞다</a:t>
            </a:r>
            <a:r>
              <a:rPr kumimoji="1" lang="en-US" altLang="ko-KR" dirty="0"/>
              <a:t>/</a:t>
            </a:r>
            <a:r>
              <a:rPr kumimoji="1" lang="ko-KR" altLang="en-US" dirty="0" err="1"/>
              <a:t>아니다로</a:t>
            </a:r>
            <a:r>
              <a:rPr kumimoji="1" lang="ko-KR" altLang="en-US" dirty="0"/>
              <a:t> 나누는 모델을 만들기로 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추후에 </a:t>
            </a:r>
            <a:r>
              <a:rPr kumimoji="1" lang="en-US" altLang="ko-KR" dirty="0"/>
              <a:t>f1 score</a:t>
            </a:r>
            <a:r>
              <a:rPr kumimoji="1" lang="ko-KR" altLang="en-US" dirty="0"/>
              <a:t>가 괜찮게 나와서 성능이 괜찮다고 판단하였습니다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95E49-A8CA-A4B0-E1F2-CE8D30FA3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17058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01475-FA36-CC75-D840-BEEA6E3B8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4CE328-A9CB-9905-A142-F5F74ADD41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DB963B-7492-F554-8353-F2001610C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트레이닝 데이터셋을 로지스틱 회귀 모델에 학습을 시키고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검증 데이터셋으로 확인해보았습니다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레이블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은 혐오 표현에 해당하고</a:t>
            </a:r>
            <a:r>
              <a:rPr kumimoji="1" lang="en-US" altLang="ko-KR" dirty="0"/>
              <a:t>, 1</a:t>
            </a:r>
            <a:r>
              <a:rPr kumimoji="1" lang="ko-KR" altLang="en-US" dirty="0"/>
              <a:t>은 혐오 표현이 아닌 것에 해당합니다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3AA41-293D-DB2D-56AB-8839C37B2F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90426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A5D40-0BA4-E081-1DFE-B6936FA36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CABA10-1AC4-8D5D-87F3-D7368CC87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D8A020-9589-07C1-3F98-DB3E07D8C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저는 검증 데이터셋을 이용해서 두 가지를 살펴보고 싶었습니다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모델이 훈련 데이터셋에 </a:t>
            </a:r>
            <a:r>
              <a:rPr kumimoji="1" lang="ko-KR" altLang="en-US" dirty="0" err="1"/>
              <a:t>오버피팅</a:t>
            </a:r>
            <a:r>
              <a:rPr kumimoji="1" lang="ko-KR" altLang="en-US" dirty="0"/>
              <a:t> 되어있지는 않는가</a:t>
            </a:r>
            <a:r>
              <a:rPr kumimoji="1" lang="en-US" altLang="ko-KR" dirty="0"/>
              <a:t>? </a:t>
            </a:r>
            <a:r>
              <a:rPr kumimoji="1" lang="ko-KR" altLang="en-US" dirty="0"/>
              <a:t>혹시 그렇다면 정규화가 필요하기에</a:t>
            </a:r>
            <a:r>
              <a:rPr kumimoji="1" lang="en-US" altLang="ko-KR" dirty="0"/>
              <a:t>. </a:t>
            </a:r>
            <a:r>
              <a:rPr kumimoji="1" lang="ko-KR" altLang="en-US" dirty="0"/>
              <a:t>또한 </a:t>
            </a:r>
            <a:r>
              <a:rPr kumimoji="1" lang="en-US" altLang="ko-KR" dirty="0"/>
              <a:t>recall </a:t>
            </a:r>
            <a:r>
              <a:rPr kumimoji="1" lang="ko-KR" altLang="en-US" dirty="0"/>
              <a:t>값을 조금 높여서 </a:t>
            </a:r>
            <a:r>
              <a:rPr kumimoji="1" lang="en-US" altLang="ko-KR" dirty="0"/>
              <a:t>sensitive</a:t>
            </a:r>
            <a:r>
              <a:rPr kumimoji="1" lang="ko-KR" altLang="en-US" dirty="0"/>
              <a:t>한 모델을 만드는 것을 어떨까</a:t>
            </a:r>
            <a:r>
              <a:rPr kumimoji="1" lang="en-US" altLang="ko-KR" dirty="0"/>
              <a:t>?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6E5640-87BA-FF95-DD20-AF6FBF88E7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30957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0685D-5F28-B6AF-2887-D989EEFB2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7D89A5-F889-0366-FB3B-AAEA79D7D1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F7E4DC-15AD-A1E8-BBC8-EFB38BA5F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</a:t>
            </a:r>
            <a:r>
              <a:rPr kumimoji="1" lang="ko-KR" altLang="en-US" dirty="0" err="1"/>
              <a:t>오버피팅</a:t>
            </a:r>
            <a:r>
              <a:rPr kumimoji="1" lang="ko-KR" altLang="en-US" dirty="0"/>
              <a:t> 부분을 살펴보자면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39024A-8A22-F7EE-88B9-46A6937EA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81561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222A7-7868-74DD-4816-955919C6E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ADD93D-A4A6-56E2-2C25-5F0386028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1D212B-3D97-37C0-A0EA-4A2A56B31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러닝 커브를 살펴보면 모델이 </a:t>
            </a:r>
            <a:r>
              <a:rPr kumimoji="1" lang="ko-KR" altLang="en-US" dirty="0" err="1"/>
              <a:t>오버피팅</a:t>
            </a:r>
            <a:r>
              <a:rPr kumimoji="1" lang="en-US" altLang="ko-KR" dirty="0"/>
              <a:t> </a:t>
            </a:r>
            <a:r>
              <a:rPr kumimoji="1" lang="ko-KR" altLang="en-US" dirty="0"/>
              <a:t>혹은 </a:t>
            </a:r>
            <a:r>
              <a:rPr kumimoji="1" lang="ko-KR" altLang="en-US" dirty="0" err="1"/>
              <a:t>언더피팅</a:t>
            </a:r>
            <a:r>
              <a:rPr kumimoji="1" lang="ko-KR" altLang="en-US" dirty="0"/>
              <a:t> 둘 다 안 하고 있고 적절함을 알 수 있습니다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F5C0F2-C1D8-5E2E-AAF5-07AD9DFE45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7973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E04FD-84E8-4839-A8E9-6E2EE4538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95FC81-406B-AEDE-0A1A-7C7B8240E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E6A4CA-3FE2-5403-84D9-D8FC12915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en-US" altLang="ko-KR" dirty="0"/>
              <a:t>recall </a:t>
            </a:r>
            <a:r>
              <a:rPr kumimoji="1" lang="ko-KR" altLang="en-US" dirty="0"/>
              <a:t>값에 대해 살펴보겠습니다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6CC1D-6454-FB2A-31B9-2FB2E54064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23881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Confusion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가져왔습니다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3265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다시 한 번 </a:t>
            </a:r>
            <a:r>
              <a:rPr kumimoji="1" lang="ko-KR" altLang="en-US" dirty="0" err="1"/>
              <a:t>소개드리겠습니다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저는 경희대학교 응용수학과 </a:t>
            </a:r>
            <a:r>
              <a:rPr kumimoji="1" lang="en-US" altLang="ko-KR" dirty="0"/>
              <a:t>4</a:t>
            </a:r>
            <a:r>
              <a:rPr kumimoji="1" lang="ko-KR" altLang="en-US" dirty="0"/>
              <a:t>학년 </a:t>
            </a:r>
            <a:r>
              <a:rPr kumimoji="1" lang="en-US" altLang="ko-KR" dirty="0"/>
              <a:t>2</a:t>
            </a:r>
            <a:r>
              <a:rPr kumimoji="1" lang="ko-KR" altLang="en-US" dirty="0"/>
              <a:t>학기에 재학중인 </a:t>
            </a:r>
            <a:r>
              <a:rPr kumimoji="1" lang="ko-KR" altLang="en-US" dirty="0" err="1"/>
              <a:t>권회준입니다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제가 저를 소개하기 위해 수학에서 쓰이는 시그마 기호를 </a:t>
            </a:r>
            <a:r>
              <a:rPr kumimoji="1" lang="ko-KR" altLang="en-US" dirty="0" err="1"/>
              <a:t>가져와밨습니다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제가 개인적으로 좋아하는 기호인데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함께 </a:t>
            </a:r>
            <a:r>
              <a:rPr kumimoji="1" lang="ko-KR" altLang="en-US" dirty="0" err="1"/>
              <a:t>더해나가면</a:t>
            </a:r>
            <a:r>
              <a:rPr kumimoji="1" lang="ko-KR" altLang="en-US" dirty="0"/>
              <a:t> 아무리 작은 숫자라도 무한히 커질 수 있는 가능성이 </a:t>
            </a:r>
            <a:r>
              <a:rPr kumimoji="1" lang="ko-KR" altLang="en-US" dirty="0" err="1"/>
              <a:t>있다라고</a:t>
            </a:r>
            <a:r>
              <a:rPr kumimoji="1" lang="ko-KR" altLang="en-US" dirty="0"/>
              <a:t> 저는 생각하고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6818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41808-ACA2-A02C-D6D5-9EE543DDF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3E33B6-EE70-A8CA-E6E6-58C916D756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5AE257-0F45-8D81-95A9-069C52F00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여기서 각각이 의미하는 바는 다음과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특히나 </a:t>
            </a:r>
            <a:r>
              <a:rPr kumimoji="1" lang="en-US" altLang="ko-KR" dirty="0"/>
              <a:t>False Negative</a:t>
            </a:r>
            <a:r>
              <a:rPr kumimoji="1" lang="ko-KR" altLang="en-US" dirty="0"/>
              <a:t>의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레이블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이 혐오 표현 이므로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혐오 표현인데 </a:t>
            </a:r>
            <a:r>
              <a:rPr kumimoji="1" lang="ko-KR" altLang="en-US" dirty="0" err="1"/>
              <a:t>아닌것으로</a:t>
            </a:r>
            <a:r>
              <a:rPr kumimoji="1" lang="ko-KR" altLang="en-US" dirty="0"/>
              <a:t> 판단하는 수 입니다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490B0F-3DE1-5546-C454-1B6B5BE878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43648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C2317-C1CD-4286-5B11-EA7976943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1F8ED5-C4E4-C65B-D225-B9717F079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5272FC-21CE-B612-E6CA-3E1CE9210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Recall</a:t>
            </a:r>
            <a:r>
              <a:rPr kumimoji="1" lang="ko-KR" altLang="en-US" dirty="0"/>
              <a:t>의 공식에 따라 </a:t>
            </a:r>
            <a:r>
              <a:rPr kumimoji="1" lang="en-US" altLang="ko-KR" dirty="0"/>
              <a:t>FN</a:t>
            </a:r>
            <a:r>
              <a:rPr kumimoji="1" lang="ko-KR" altLang="en-US" dirty="0"/>
              <a:t>을 낮추면 </a:t>
            </a:r>
            <a:r>
              <a:rPr kumimoji="1" lang="en-US" altLang="ko-KR" dirty="0"/>
              <a:t>recall</a:t>
            </a:r>
            <a:r>
              <a:rPr kumimoji="1" lang="ko-KR" altLang="en-US" dirty="0"/>
              <a:t>이 올라갈 것이고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더욱 </a:t>
            </a:r>
            <a:r>
              <a:rPr kumimoji="1" lang="en-US" altLang="ko-KR" dirty="0"/>
              <a:t>sensitive</a:t>
            </a:r>
            <a:r>
              <a:rPr kumimoji="1" lang="ko-KR" altLang="en-US" dirty="0"/>
              <a:t>한 모델이 될 수 있음이라 판단하였습니다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저의 아이디어가 혐오 표현 교육용 </a:t>
            </a:r>
            <a:r>
              <a:rPr kumimoji="1" lang="ko-KR" altLang="en-US" dirty="0" err="1"/>
              <a:t>챗봇이기</a:t>
            </a:r>
            <a:r>
              <a:rPr kumimoji="1" lang="ko-KR" altLang="en-US" dirty="0"/>
              <a:t> 때문에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혐오 표현을 놓치면 안 된다고 판단하였고 그리하여 </a:t>
            </a:r>
            <a:r>
              <a:rPr kumimoji="1" lang="en-US" altLang="ko-KR" dirty="0"/>
              <a:t>threshold</a:t>
            </a:r>
            <a:r>
              <a:rPr kumimoji="1" lang="ko-KR" altLang="en-US" dirty="0"/>
              <a:t>값을 바꾸면서 </a:t>
            </a:r>
            <a:r>
              <a:rPr kumimoji="1" lang="en-US" altLang="ko-KR" dirty="0"/>
              <a:t>recall</a:t>
            </a:r>
            <a:r>
              <a:rPr kumimoji="1" lang="ko-KR" altLang="en-US" dirty="0"/>
              <a:t>값을 올려봤습니다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CA2D9-C053-358B-9FA7-78CF6FF83A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0051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4CB26-2635-D7E2-781B-F0D82986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253AE8-9E95-09B8-6483-D445DCE586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DF7186-9DDD-4F8D-8001-861FA31999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Optimal</a:t>
            </a:r>
            <a:r>
              <a:rPr kumimoji="1" lang="ko-KR" altLang="en-US" dirty="0"/>
              <a:t>한 </a:t>
            </a:r>
            <a:r>
              <a:rPr kumimoji="1" lang="en-US" altLang="ko-KR" dirty="0"/>
              <a:t>threshold</a:t>
            </a:r>
            <a:r>
              <a:rPr kumimoji="1" lang="ko-KR" altLang="en-US" dirty="0"/>
              <a:t>값을 찾기 위해 </a:t>
            </a:r>
            <a:r>
              <a:rPr kumimoji="1" lang="en-US" altLang="ko-KR" dirty="0"/>
              <a:t>ROC Curve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그려봤습니다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저의 경우 </a:t>
            </a:r>
            <a:r>
              <a:rPr kumimoji="1" lang="en-US" altLang="ko-KR" dirty="0"/>
              <a:t>recall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실제 혐오 표현 중 혐오 표현으로 분류하는 경우를 높이고자 하였지만</a:t>
            </a:r>
            <a:r>
              <a:rPr kumimoji="1" lang="en-US" altLang="ko-KR" dirty="0"/>
              <a:t>, tradeoff </a:t>
            </a:r>
            <a:r>
              <a:rPr kumimoji="1" lang="ko-KR" altLang="en-US" dirty="0"/>
              <a:t>관계에 따라</a:t>
            </a:r>
            <a:r>
              <a:rPr kumimoji="1" lang="en-US" altLang="ko-KR" dirty="0"/>
              <a:t>, recall</a:t>
            </a:r>
            <a:r>
              <a:rPr kumimoji="1" lang="ko-KR" altLang="en-US" dirty="0"/>
              <a:t>을 높이면 </a:t>
            </a:r>
            <a:r>
              <a:rPr kumimoji="1" lang="ko-KR" altLang="en-US" dirty="0" err="1"/>
              <a:t>비혐오</a:t>
            </a:r>
            <a:r>
              <a:rPr kumimoji="1" lang="ko-KR" altLang="en-US" dirty="0"/>
              <a:t> 표현이 혐오 표현으로 잘 못 분류되는 비율이 증가합니다</a:t>
            </a:r>
            <a:r>
              <a:rPr kumimoji="1" lang="en-US" altLang="ko-KR" dirty="0"/>
              <a:t>. Recall</a:t>
            </a:r>
            <a:r>
              <a:rPr kumimoji="1" lang="ko-KR" altLang="en-US" dirty="0"/>
              <a:t>값이 너무 올라가 </a:t>
            </a:r>
            <a:r>
              <a:rPr kumimoji="1" lang="en-US" altLang="ko-KR" dirty="0"/>
              <a:t>sensitive</a:t>
            </a:r>
            <a:r>
              <a:rPr kumimoji="1" lang="ko-KR" altLang="en-US" dirty="0"/>
              <a:t>한 모델이 만들어진다면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올바른 표현도 혐오로 분류되는 문제가 생깁니다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93664E-9923-BDFF-FD6F-2B02C30CC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87676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060BE-4D79-85B3-0064-8D24CC94D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2FE9DB-FA12-264D-298D-F55AC369E8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292EEA-A89C-1E7A-2A4F-DEB10A238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따라서 </a:t>
            </a:r>
            <a:r>
              <a:rPr kumimoji="1" lang="en-US" altLang="ko-KR" dirty="0"/>
              <a:t>Threshold</a:t>
            </a:r>
            <a:r>
              <a:rPr kumimoji="1" lang="ko-KR" altLang="en-US" dirty="0"/>
              <a:t>값을 </a:t>
            </a:r>
            <a:r>
              <a:rPr kumimoji="1" lang="en-US" altLang="ko-KR" dirty="0"/>
              <a:t>0.58</a:t>
            </a:r>
            <a:r>
              <a:rPr kumimoji="1" lang="ko-KR" altLang="en-US" dirty="0"/>
              <a:t>로 바꿔서 확인해본 결과</a:t>
            </a:r>
            <a:r>
              <a:rPr kumimoji="1" lang="en-US" altLang="ko-KR" dirty="0"/>
              <a:t>, recall</a:t>
            </a:r>
            <a:r>
              <a:rPr kumimoji="1" lang="ko-KR" altLang="en-US" dirty="0"/>
              <a:t>값이 </a:t>
            </a:r>
            <a:r>
              <a:rPr kumimoji="1" lang="en-US" altLang="ko-KR" dirty="0"/>
              <a:t>0.7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0.77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올라간것을</a:t>
            </a:r>
            <a:r>
              <a:rPr kumimoji="1" lang="ko-KR" altLang="en-US" dirty="0"/>
              <a:t> 확인할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 원래 </a:t>
            </a:r>
            <a:r>
              <a:rPr kumimoji="1" lang="en-US" altLang="ko-KR" dirty="0"/>
              <a:t>30</a:t>
            </a:r>
            <a:r>
              <a:rPr kumimoji="1" lang="ko-KR" altLang="en-US" dirty="0"/>
              <a:t>개를 놓쳤다면 이제 </a:t>
            </a:r>
            <a:r>
              <a:rPr kumimoji="1" lang="en-US" altLang="ko-KR" dirty="0"/>
              <a:t>23</a:t>
            </a:r>
            <a:r>
              <a:rPr kumimoji="1" lang="ko-KR" altLang="en-US" dirty="0"/>
              <a:t>개를 놓치는 것으로 더욱 민감한 모델이 만들어졌습니다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또한 전체적인 </a:t>
            </a:r>
            <a:r>
              <a:rPr kumimoji="1" lang="en-US" altLang="ko-KR" dirty="0"/>
              <a:t>f1-score</a:t>
            </a:r>
            <a:r>
              <a:rPr kumimoji="1" lang="ko-KR" altLang="en-US" dirty="0"/>
              <a:t>값도 </a:t>
            </a:r>
            <a:r>
              <a:rPr kumimoji="1" lang="en-US" altLang="ko-KR" dirty="0"/>
              <a:t>0.79</a:t>
            </a:r>
            <a:r>
              <a:rPr kumimoji="1" lang="ko-KR" altLang="en-US" dirty="0"/>
              <a:t>로 적절하게 유지되는 것을 보아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제가 </a:t>
            </a:r>
            <a:r>
              <a:rPr kumimoji="1" lang="ko-KR" altLang="en-US" dirty="0" err="1"/>
              <a:t>원하던대로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recall</a:t>
            </a:r>
            <a:r>
              <a:rPr kumimoji="1" lang="ko-KR" altLang="en-US" dirty="0" err="1"/>
              <a:t>값만을</a:t>
            </a:r>
            <a:r>
              <a:rPr kumimoji="1" lang="ko-KR" altLang="en-US" dirty="0"/>
              <a:t> 올바르게 높일 수 있었습니다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7EE41E-8418-69C1-72E4-E6F7910064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67054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9FB2F-0090-40E0-E7CB-2F785BF51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8C31A4-9919-DB28-F04A-F761EB238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90680F-AD7D-CBCE-F5EE-EDCB8F72F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챗봇입니다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8B8658-2628-9839-9BFD-C79246E1A1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80453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5E8E0-D041-6A0F-34A1-DF462743D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1AC71D-487C-5C3E-936E-0E46CBC805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3CD6D2-3319-7025-8B9D-7E8D540622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테스트 데이터셋에 마지막으로 확인을 하고 </a:t>
            </a:r>
            <a:r>
              <a:rPr kumimoji="1" lang="ko-KR" altLang="en-US" dirty="0" err="1"/>
              <a:t>챗봇의</a:t>
            </a:r>
            <a:r>
              <a:rPr kumimoji="1" lang="ko-KR" altLang="en-US" dirty="0"/>
              <a:t> 형태로 만들어 보았습니다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테스트 데이터셋에서 몇 문장들을 가져와서 </a:t>
            </a:r>
            <a:r>
              <a:rPr kumimoji="1" lang="ko-KR" altLang="en-US" dirty="0" err="1"/>
              <a:t>챗봇에</a:t>
            </a:r>
            <a:r>
              <a:rPr kumimoji="1" lang="ko-KR" altLang="en-US" dirty="0"/>
              <a:t> 입력해본 결과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앞 두 개의 문장들에 대해서는 제대로 판단하지 못 하지만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나머지 </a:t>
            </a:r>
            <a:r>
              <a:rPr kumimoji="1" lang="ko-KR" altLang="en-US" dirty="0" err="1"/>
              <a:t>세개는</a:t>
            </a:r>
            <a:r>
              <a:rPr kumimoji="1" lang="ko-KR" altLang="en-US" dirty="0"/>
              <a:t> 제대로 판단함을 알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78B697-043D-EE3C-08A4-CF3C34249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45777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E0BDF-5909-2D7B-A11D-8A58C2006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AE6E20-5618-3329-8572-347E5E2F1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D08603-0E4E-EF7A-FE32-521DC1273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최근 기사 댓글들을 </a:t>
            </a:r>
            <a:r>
              <a:rPr kumimoji="1" lang="ko-KR" altLang="en-US" dirty="0" err="1"/>
              <a:t>챗봇의</a:t>
            </a:r>
            <a:r>
              <a:rPr kumimoji="1" lang="ko-KR" altLang="en-US" dirty="0"/>
              <a:t> 인풋으로 넣어봤습니다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문맥의 의미까지 이해가 필요한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니들이 환경오염 </a:t>
            </a:r>
            <a:r>
              <a:rPr kumimoji="1" lang="ko-KR" altLang="en-US" dirty="0" err="1"/>
              <a:t>같으다</a:t>
            </a:r>
            <a:r>
              <a:rPr kumimoji="1" lang="en-US" altLang="ko-KR" dirty="0"/>
              <a:t>” </a:t>
            </a:r>
            <a:r>
              <a:rPr kumimoji="1" lang="ko-KR" altLang="en-US" dirty="0"/>
              <a:t>와 같은 </a:t>
            </a:r>
            <a:r>
              <a:rPr kumimoji="1" lang="ko-KR" altLang="en-US" dirty="0" err="1"/>
              <a:t>문장들에서</a:t>
            </a:r>
            <a:r>
              <a:rPr kumimoji="1" lang="ko-KR" altLang="en-US" dirty="0"/>
              <a:t> 혐오를 인식하지 못 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학습되지 않은 단어들에 대해서도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이죄명</a:t>
            </a:r>
            <a:r>
              <a:rPr kumimoji="1" lang="en-US" altLang="ko-KR" dirty="0"/>
              <a:t> </a:t>
            </a:r>
            <a:r>
              <a:rPr kumimoji="1" lang="ko-KR" altLang="en-US" dirty="0"/>
              <a:t>과 같은</a:t>
            </a:r>
            <a:r>
              <a:rPr kumimoji="1" lang="en-US" altLang="ko-KR" dirty="0"/>
              <a:t>) </a:t>
            </a:r>
            <a:r>
              <a:rPr kumimoji="1" lang="ko-KR" altLang="en-US" dirty="0"/>
              <a:t>혐오를 인식하지 못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문재앙에 대해서는 혐오를 잘 판단하지만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0F3AAB-7E68-758D-E54B-A4B20F872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07911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4D44A-83D5-2C14-40D9-7B409B99B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B7A4B8-9B15-C5F8-439C-B912350E76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4BDE45-36AE-C350-5A00-2D968854C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현 모델의 한계입니다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A1B703-053B-3964-FBF0-84E56CB2C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12825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1441A-78E2-915B-5FEF-801153190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51FE5B-B5F4-CD9D-5981-052D7F9E8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5A2C72-8277-C6E6-6147-E6F0F9E13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문맥을 이해하지 못 하는 것은 </a:t>
            </a:r>
            <a:r>
              <a:rPr kumimoji="1" lang="en-US" altLang="ko-KR" dirty="0"/>
              <a:t>TF-IDF</a:t>
            </a:r>
            <a:r>
              <a:rPr kumimoji="1" lang="ko-KR" altLang="en-US" dirty="0"/>
              <a:t>의 고질적인 문제라고 판단이 되었습니다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학습되지 않은 단어들에 취약한 문제를 어떻게 해결할까 고민해 보았습니다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2B3D03-0CFA-C21D-C21F-82FBC425A3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40444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25EC-7CD8-9228-EDB5-6B8747D8E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852A3B-39EC-FB95-479D-3D91DB2E87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9DEFCA-1BC6-BA94-41DC-1301E2B26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여기서 하나의 난관에 봉착하였습니다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데이터셋은 연령대가 대부분 </a:t>
            </a:r>
            <a:r>
              <a:rPr kumimoji="1" lang="en-US" altLang="ko-KR" dirty="0"/>
              <a:t>30-40</a:t>
            </a:r>
            <a:r>
              <a:rPr kumimoji="1" lang="ko-KR" altLang="en-US" dirty="0"/>
              <a:t> 혹은 그 이상의 사람들이 단 것인데 원래 목적은 학생들을 위한 </a:t>
            </a:r>
            <a:r>
              <a:rPr kumimoji="1" lang="ko-KR" altLang="en-US" dirty="0" err="1"/>
              <a:t>챗봇이었습니다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학생들이 사용하는 어휘는 분명 어른들과 다릅니다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예를 들어 초등학생들이 사용하고 있는 은어에는 </a:t>
            </a:r>
            <a:r>
              <a:rPr kumimoji="1" lang="ko-KR" altLang="en-US" dirty="0" err="1"/>
              <a:t>월거지</a:t>
            </a:r>
            <a:r>
              <a:rPr kumimoji="1" lang="en-US" altLang="ko-KR" dirty="0"/>
              <a:t>/</a:t>
            </a:r>
            <a:r>
              <a:rPr kumimoji="1" lang="ko-KR" altLang="en-US" dirty="0" err="1"/>
              <a:t>전거지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이백충</a:t>
            </a:r>
            <a:r>
              <a:rPr kumimoji="1" lang="en-US" altLang="ko-KR" dirty="0"/>
              <a:t>/</a:t>
            </a:r>
            <a:r>
              <a:rPr kumimoji="1" lang="ko-KR" altLang="en-US" dirty="0"/>
              <a:t>삼백충과 같은 단어들이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10D033-9B13-3894-4B7B-AC3374BF2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4545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이 </a:t>
            </a:r>
            <a:r>
              <a:rPr kumimoji="1" lang="en-US" altLang="ko-KR" dirty="0" err="1"/>
              <a:t>gpt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사진으로 제가 자연어처리를 접하게 된 계기를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저는 전공공부를 하면서 </a:t>
            </a:r>
            <a:r>
              <a:rPr kumimoji="1" lang="en-US" altLang="ko-KR" dirty="0" err="1"/>
              <a:t>gpt</a:t>
            </a:r>
            <a:r>
              <a:rPr kumimoji="1" lang="en-US" altLang="ko-KR" dirty="0"/>
              <a:t> 3.5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자주 사용하였습니다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특히 수학을 공부하면서 막히는 증명이 있다면 </a:t>
            </a:r>
            <a:r>
              <a:rPr kumimoji="1" lang="en-US" altLang="ko-KR" dirty="0" err="1"/>
              <a:t>gpt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종종 물어보곤 하였습니다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하지만 당시 </a:t>
            </a:r>
            <a:r>
              <a:rPr kumimoji="1" lang="en-US" altLang="ko-KR" dirty="0" err="1"/>
              <a:t>gpt</a:t>
            </a:r>
            <a:r>
              <a:rPr kumimoji="1" lang="en-US" altLang="ko-KR" dirty="0"/>
              <a:t> 3.5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제대로된</a:t>
            </a:r>
            <a:r>
              <a:rPr kumimoji="1" lang="ko-KR" altLang="en-US" dirty="0"/>
              <a:t> 답변을 내놓지 못 하였습니다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저는 이 이유가 궁금해서 찾아보다가 </a:t>
            </a:r>
            <a:r>
              <a:rPr kumimoji="1" lang="en-US" altLang="ko-KR" dirty="0" err="1"/>
              <a:t>gpt</a:t>
            </a:r>
            <a:r>
              <a:rPr kumimoji="1" lang="ko-KR" altLang="en-US" dirty="0"/>
              <a:t>는 언어적 패턴 인식에 강하지</a:t>
            </a:r>
            <a:r>
              <a:rPr kumimoji="1" lang="en-US" altLang="ko-KR" dirty="0"/>
              <a:t>, </a:t>
            </a:r>
            <a:r>
              <a:rPr kumimoji="1" lang="ko-KR" altLang="en-US" dirty="0"/>
              <a:t>수학적 엄밀함에는 약할 수 있음을 알게 되었습니다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26307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1B923-713B-ABA1-D8CE-394FA7E36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6D196E-F825-2FA1-82B0-0C56D6C2DC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108FC2-0451-6DE3-964B-1687AE983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따라서 어휘사전을 추가해서 </a:t>
            </a:r>
            <a:r>
              <a:rPr kumimoji="1" lang="ko-KR" altLang="en-US" dirty="0" err="1"/>
              <a:t>챗봇을</a:t>
            </a:r>
            <a:r>
              <a:rPr kumimoji="1" lang="ko-KR" altLang="en-US" dirty="0"/>
              <a:t> 개선시켜봤습니다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기존에 없던 단어들이지만 초등학생들이 흔히 쓰는 단어들에 대해 혐오로 인식할 수 있게끔 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기존에 있던 몇몇 단어들 중 대체가능한 어휘들은 순화표현을 제시하였습니다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EEC65F-E2E0-9D27-347A-1889BF556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47978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마지막으로 결론입니다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84383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저는 레이블의 분포와 단어의 분포를 비교해보면서 </a:t>
            </a:r>
            <a:r>
              <a:rPr kumimoji="1" lang="en-US" altLang="ko-KR" dirty="0"/>
              <a:t>mislabeling</a:t>
            </a:r>
            <a:r>
              <a:rPr kumimoji="1" lang="ko-KR" altLang="en-US" dirty="0"/>
              <a:t>이 되어있는 데이터가 있음을 발견할 수 있었습니다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또한 학생들 교육 목적에 맞게 검증 단계에서 </a:t>
            </a:r>
            <a:r>
              <a:rPr kumimoji="1" lang="en-US" altLang="ko-KR" dirty="0"/>
              <a:t>recall</a:t>
            </a:r>
            <a:r>
              <a:rPr kumimoji="1" lang="ko-KR" altLang="en-US" dirty="0"/>
              <a:t>값을 높이면서 혐오 표현에 </a:t>
            </a:r>
            <a:r>
              <a:rPr kumimoji="1" lang="en-US" altLang="ko-KR" dirty="0"/>
              <a:t>sensitive</a:t>
            </a:r>
            <a:r>
              <a:rPr kumimoji="1" lang="ko-KR" altLang="en-US" dirty="0"/>
              <a:t>한 모델을 구축하였습니다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마지막으로 댓글의 연령대와 학생들이 사용하는 어휘 사이에 불일치가 발생할 수 있음을 인지하고 학생들이 자주 사용하는 은어들에 대한 어휘사전을 추가하였습니다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45674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5EA67-0562-2C0A-4DAE-8DF51C833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5F5E2F-BA59-0BA5-145B-6815F321C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6506DF-D760-5477-19EA-41F84A34E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네 이상 발표 마치겠습니다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감사합니다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5E98A8-215E-C553-54E8-6A8286953D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52498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1973F-8A8B-FCB6-9D92-EBA7DB0F9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BCEC98-4FF6-179F-F60D-D369FEC73D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A96C61-354B-CD25-E31B-16D968EF5A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네 이상 발표 마치겠습니다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감사합니다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BDAB38-F043-190C-C04D-687318660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6306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그렇기에 자연스럽게 이러한 </a:t>
            </a:r>
            <a:r>
              <a:rPr kumimoji="1" lang="en-US" altLang="ko-KR" dirty="0" err="1"/>
              <a:t>gpt</a:t>
            </a:r>
            <a:r>
              <a:rPr kumimoji="1" lang="ko-KR" altLang="en-US" dirty="0"/>
              <a:t>의 추론에 도전하는 </a:t>
            </a:r>
            <a:r>
              <a:rPr kumimoji="1" lang="en-US" altLang="ko-KR" dirty="0" err="1"/>
              <a:t>nlp</a:t>
            </a:r>
            <a:r>
              <a:rPr kumimoji="1" lang="en-US" altLang="ko-KR" dirty="0"/>
              <a:t> reasoning</a:t>
            </a:r>
            <a:r>
              <a:rPr kumimoji="1" lang="ko-KR" altLang="en-US" dirty="0"/>
              <a:t>분야를 접하게 되었고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특히나 언어모델의 추론능력을 향상시킬 수 있는 </a:t>
            </a:r>
            <a:r>
              <a:rPr kumimoji="1" lang="en-US" altLang="ko-KR" dirty="0" err="1"/>
              <a:t>CoT</a:t>
            </a:r>
            <a:r>
              <a:rPr kumimoji="1" lang="en-US" altLang="ko-KR" dirty="0"/>
              <a:t> Reasoning</a:t>
            </a:r>
            <a:r>
              <a:rPr kumimoji="1" lang="ko-KR" altLang="en-US" dirty="0" err="1"/>
              <a:t>이라던지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CoT</a:t>
            </a:r>
            <a:r>
              <a:rPr kumimoji="1" lang="ko-KR" altLang="en-US" dirty="0"/>
              <a:t> </a:t>
            </a:r>
            <a:r>
              <a:rPr kumimoji="1" lang="en-US" altLang="ko-KR" dirty="0"/>
              <a:t>Reasoning</a:t>
            </a:r>
            <a:r>
              <a:rPr kumimoji="1" lang="ko-KR" altLang="en-US" dirty="0"/>
              <a:t>의 약점들을 보완하는 </a:t>
            </a:r>
            <a:r>
              <a:rPr kumimoji="1" lang="en-US" altLang="ko-KR" dirty="0"/>
              <a:t>faithful </a:t>
            </a:r>
            <a:r>
              <a:rPr kumimoji="1" lang="en-US" altLang="ko-KR" dirty="0" err="1"/>
              <a:t>CoT</a:t>
            </a:r>
            <a:r>
              <a:rPr kumimoji="1" lang="en-US" altLang="ko-KR" dirty="0"/>
              <a:t> Reasoning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관련된 논문들을 읽어보았습니다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0102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2C4B6-51EA-4D71-AC80-4D607B617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3A062A-4ABF-FAA2-76DB-A8609D157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6E0DDF2-9059-39FA-47A9-B3CA705A6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또한 제가 초등학생 대상 수학과외를 진행하면서 학생들마다 받아들임의 수준은 다른데 모두가 같은 강의를 </a:t>
            </a:r>
            <a:r>
              <a:rPr kumimoji="1" lang="ko-KR" altLang="en-US" dirty="0" err="1"/>
              <a:t>듣고있음을</a:t>
            </a:r>
            <a:r>
              <a:rPr kumimoji="1" lang="ko-KR" altLang="en-US" dirty="0"/>
              <a:t> 발견하였습니다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학생의 특성을 살려서 학생 맞춤형 </a:t>
            </a:r>
            <a:r>
              <a:rPr kumimoji="1" lang="ko-KR" altLang="en-US" dirty="0" err="1"/>
              <a:t>챗봇이</a:t>
            </a:r>
            <a:r>
              <a:rPr kumimoji="1" lang="ko-KR" altLang="en-US" dirty="0"/>
              <a:t> 존재한다면 어떨까</a:t>
            </a:r>
            <a:r>
              <a:rPr kumimoji="1" lang="en-US" altLang="ko-KR" dirty="0"/>
              <a:t>? </a:t>
            </a:r>
            <a:r>
              <a:rPr kumimoji="1" lang="ko-KR" altLang="en-US" dirty="0"/>
              <a:t>라는 고민을 하였습니다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이러한 학생의 특성을 살리려면 물론 모델의 추론 능력이 좋아야 할 뿐만 아니라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학생들의 흥미를 이끌만한 대화도 제공되어야 한다고 생각하고 이쪽 자연어처리 연구를 수행해보고 싶습니다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E6AEDA-3B9A-FFC2-3733-88942CB1B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3545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제가 이번 발표에 선택한 데이터에 대해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09240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제가 선택한 데이터셋은 </a:t>
            </a:r>
            <a:r>
              <a:rPr kumimoji="1" lang="en-US" altLang="ko-KR" dirty="0" err="1"/>
              <a:t>HateSpeech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데이터셋입니다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해당 데이터셋은 </a:t>
            </a:r>
            <a:r>
              <a:rPr kumimoji="1" lang="en-US" altLang="ko-KR" dirty="0"/>
              <a:t>2018</a:t>
            </a:r>
            <a:r>
              <a:rPr kumimoji="1" lang="ko-KR" altLang="en-US" dirty="0"/>
              <a:t>년부터 </a:t>
            </a:r>
            <a:r>
              <a:rPr kumimoji="1" lang="en-US" altLang="ko-KR" dirty="0"/>
              <a:t>2020</a:t>
            </a:r>
            <a:r>
              <a:rPr kumimoji="1" lang="ko-KR" altLang="en-US" dirty="0"/>
              <a:t>년 사이에 수집된 한국어 뉴스 기사 댓글입니다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각 데이터는 텍스트와 해당 텍스트에 대한 레이블로 </a:t>
            </a:r>
            <a:r>
              <a:rPr kumimoji="1" lang="ko-KR" altLang="en-US" dirty="0" err="1"/>
              <a:t>구성되어있고</a:t>
            </a:r>
            <a:r>
              <a:rPr kumimoji="1" lang="en-US" altLang="ko-KR" dirty="0"/>
              <a:t>. </a:t>
            </a:r>
            <a:r>
              <a:rPr kumimoji="1" lang="ko-KR" altLang="en-US" dirty="0"/>
              <a:t>텍스트는 댓글이고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레이블은 어떤 혐오 표현인지 </a:t>
            </a:r>
            <a:r>
              <a:rPr kumimoji="1" lang="en-US" altLang="ko-KR" dirty="0"/>
              <a:t>(</a:t>
            </a:r>
            <a:r>
              <a:rPr kumimoji="1" lang="ko-KR" altLang="en-US" dirty="0"/>
              <a:t>성차별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인종차별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외모 차별</a:t>
            </a:r>
            <a:r>
              <a:rPr kumimoji="1" lang="en-US" altLang="ko-KR" dirty="0"/>
              <a:t>) </a:t>
            </a:r>
            <a:r>
              <a:rPr kumimoji="1" lang="ko-KR" altLang="en-US" dirty="0"/>
              <a:t>아니면 혐오 표현이 </a:t>
            </a:r>
            <a:r>
              <a:rPr kumimoji="1" lang="ko-KR" altLang="en-US" dirty="0" err="1"/>
              <a:t>아닌지에</a:t>
            </a:r>
            <a:r>
              <a:rPr kumimoji="1" lang="ko-KR" altLang="en-US" dirty="0"/>
              <a:t> 대해 정수로 나와있습니다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데이터셋은 학습용</a:t>
            </a:r>
            <a:r>
              <a:rPr kumimoji="1" lang="en-US" altLang="ko-KR" dirty="0"/>
              <a:t>, </a:t>
            </a:r>
            <a:r>
              <a:rPr kumimoji="1" lang="ko-KR" altLang="en-US" dirty="0"/>
              <a:t>검증용</a:t>
            </a:r>
            <a:r>
              <a:rPr kumimoji="1" lang="en-US" altLang="ko-KR" dirty="0"/>
              <a:t>, </a:t>
            </a:r>
            <a:r>
              <a:rPr kumimoji="1" lang="ko-KR" altLang="en-US" dirty="0"/>
              <a:t>테스트용으로 나누어져 있으며 총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만개의 데이터가 존재합니다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아래는 데이터셋의 예시입니다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텍스트가 </a:t>
            </a:r>
            <a:r>
              <a:rPr kumimoji="1" lang="ko-KR" altLang="en-US" dirty="0" err="1"/>
              <a:t>제공되어있고</a:t>
            </a:r>
            <a:r>
              <a:rPr kumimoji="1" lang="ko-KR" altLang="en-US" dirty="0"/>
              <a:t> 해당 텍스트는 정치성향 차별과 연령 차별을 담고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558A3-5EEB-8245-AF54-041FB88F3A38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5152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03CEE-BBB6-434D-924E-00A57C62EDCF}" type="datetime1">
              <a:rPr lang="ko-KR" altLang="en-US" smtClean="0"/>
              <a:t>2024. 10. 10.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41671-D1A3-AA4B-BD30-AC57A44184EA}" type="datetime1">
              <a:rPr lang="ko-KR" altLang="en-US" smtClean="0"/>
              <a:t>2024. 10. 10.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BAE78-998A-E14F-AAA3-FDCE39FD71D8}" type="datetime1">
              <a:rPr lang="ko-KR" altLang="en-US" smtClean="0"/>
              <a:t>2024. 10. 10.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/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7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5" Type="http://schemas.openxmlformats.org/officeDocument/2006/relationships/image" Target="../media/image240.png"/><Relationship Id="rId4" Type="http://schemas.openxmlformats.org/officeDocument/2006/relationships/customXml" Target="../ink/ink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.xml"/><Relationship Id="rId5" Type="http://schemas.openxmlformats.org/officeDocument/2006/relationships/image" Target="../media/image300.png"/><Relationship Id="rId4" Type="http://schemas.openxmlformats.org/officeDocument/2006/relationships/customXml" Target="../ink/ink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465221" y="320841"/>
            <a:ext cx="449193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spc="-150" dirty="0">
                <a:solidFill>
                  <a:schemeClr val="bg1"/>
                </a:solidFill>
                <a:latin typeface="+mj-ea"/>
                <a:ea typeface="+mj-ea"/>
              </a:rPr>
              <a:t>혐오 표현</a:t>
            </a:r>
            <a:endParaRPr lang="en-US" altLang="ko-KR" sz="6600" b="1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6600" b="1" spc="-150" dirty="0">
                <a:solidFill>
                  <a:schemeClr val="bg1"/>
                </a:solidFill>
                <a:latin typeface="+mj-ea"/>
                <a:ea typeface="+mj-ea"/>
              </a:rPr>
              <a:t>교육용 </a:t>
            </a:r>
            <a:r>
              <a:rPr lang="ko-KR" altLang="en-US" sz="6600" b="1" spc="-150" dirty="0" err="1">
                <a:solidFill>
                  <a:schemeClr val="bg1"/>
                </a:solidFill>
                <a:latin typeface="+mj-ea"/>
                <a:ea typeface="+mj-ea"/>
              </a:rPr>
              <a:t>챗봇</a:t>
            </a:r>
            <a:endParaRPr lang="ko-KR" altLang="en-US" sz="6000" spc="-1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B93D-E860-DD72-63D2-BA2ACD126D65}"/>
              </a:ext>
            </a:extLst>
          </p:cNvPr>
          <p:cNvSpPr txBox="1"/>
          <p:nvPr/>
        </p:nvSpPr>
        <p:spPr>
          <a:xfrm>
            <a:off x="7888180" y="5176286"/>
            <a:ext cx="41481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>
                <a:solidFill>
                  <a:schemeClr val="bg1"/>
                </a:solidFill>
              </a:rPr>
              <a:t>경희대학교 응용수학과</a:t>
            </a:r>
            <a:endParaRPr lang="en-US" altLang="ko-KR" sz="3000" dirty="0">
              <a:solidFill>
                <a:schemeClr val="bg1"/>
              </a:solidFill>
            </a:endParaRPr>
          </a:p>
          <a:p>
            <a:pPr algn="r"/>
            <a:r>
              <a:rPr lang="ko-KR" altLang="en-US" sz="3000" dirty="0">
                <a:solidFill>
                  <a:schemeClr val="bg1"/>
                </a:solidFill>
              </a:rPr>
              <a:t>권회준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AC4D06-85D3-DBFF-EADF-92DABB95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62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DFFC4-7C5F-4372-F610-966560B71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330BEF2-48A9-6614-99D2-ABF8B397307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3C3A3BE-579A-BA82-9703-4826CC892ABD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6E46F2-FD31-9BA3-AF2F-299AC1349361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1BAEA6D-FF8C-0E90-B24C-F631B1D2729E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3049681-7905-2A78-BC71-234D44689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32" y="1075349"/>
            <a:ext cx="9979345" cy="21782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99E5BA-B909-95F4-94D2-734CE655C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33" y="4090007"/>
            <a:ext cx="10165334" cy="2085455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D8CBF6C-DAAC-1DCA-83B3-56B8F14F8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244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119B7-9719-EB66-D9B4-403BF713A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C2650A3-8F72-82AC-C5BC-117A7EDC89D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C8A5C8-1105-C7F3-6F26-994DD187B1A5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5FBBA-EE43-ECD2-4DF1-B10A99CCAE42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1AE3F0D-6E51-2574-988B-01C7FF8F758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8A4A669-E725-A13E-3DEF-17F22329A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035" y="896623"/>
            <a:ext cx="5864087" cy="5236339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CA20C6D-E4A6-5DC6-3F4B-907EA3A6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11</a:t>
            </a:fld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75685DA-E23C-2781-FC24-847F286B4047}"/>
                  </a:ext>
                </a:extLst>
              </p14:cNvPr>
              <p14:cNvContentPartPr/>
              <p14:nvPr/>
            </p14:nvContentPartPr>
            <p14:xfrm>
              <a:off x="4225194" y="1913148"/>
              <a:ext cx="224640" cy="36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75685DA-E23C-2781-FC24-847F286B40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3554" y="1769508"/>
                <a:ext cx="36828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E8A14B57-0DCF-77D3-70A8-F9C7161AA7C0}"/>
                  </a:ext>
                </a:extLst>
              </p14:cNvPr>
              <p14:cNvContentPartPr/>
              <p14:nvPr/>
            </p14:nvContentPartPr>
            <p14:xfrm>
              <a:off x="3421314" y="2687508"/>
              <a:ext cx="9000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E8A14B57-0DCF-77D3-70A8-F9C7161AA7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49314" y="2543508"/>
                <a:ext cx="23364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6377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9C43D-801F-F058-828C-78B73D540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41F001E-93AA-32D7-2B3F-4233CC8C2B2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D9083E8-6A40-BB28-A00F-4EE64F38556F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615DC-938A-5881-062B-EF3A18EF5519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015987-53B6-E728-17DA-9E5FDA1EED2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46877FB-3340-2DAF-3DD2-725F1CE1A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50" y="1004006"/>
            <a:ext cx="6962637" cy="5302230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0B358A7-AEF3-5C5F-F0DC-D0A57148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605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A7F61-5431-A85C-3E64-1C4D8E06F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441D2EC-E10D-C28B-1EBD-98F53D945C9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ECB7EA5-C197-0B4D-B059-284BD7049071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7C3FD-DDB8-D592-000F-58ED898BA3AC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4BF10B0-EFB9-ED07-1F59-E117E89F334F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A269FB2-418A-1F34-68DA-FE90967F8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989" y="908229"/>
            <a:ext cx="7772400" cy="5456443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70270E-FA40-E73F-3D13-FFAE90883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415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5C65F-5686-E545-7E59-C42F2ABEF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C5EFDAF-1AB8-3FCA-37F6-8E7A1E5AB49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3C353F8-EB19-5E37-3AF8-6DCDA5F93240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099A5-1A7E-6FE0-4401-C9CC7ADBBB82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54081EA-72FA-9ABB-1177-6C92855A512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8CE71E8-6F27-53AF-48D9-4C46612D6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72" y="611270"/>
            <a:ext cx="2400060" cy="5742609"/>
          </a:xfrm>
          <a:prstGeom prst="rect">
            <a:avLst/>
          </a:prstGeom>
        </p:spPr>
      </p:pic>
      <p:sp>
        <p:nvSpPr>
          <p:cNvPr id="10" name="왼쪽 화살표[L] 9">
            <a:extLst>
              <a:ext uri="{FF2B5EF4-FFF2-40B4-BE49-F238E27FC236}">
                <a16:creationId xmlns:a16="http://schemas.microsoft.com/office/drawing/2014/main" id="{B65F0EDC-B336-EEDD-6045-F7DAEC5FC351}"/>
              </a:ext>
            </a:extLst>
          </p:cNvPr>
          <p:cNvSpPr/>
          <p:nvPr/>
        </p:nvSpPr>
        <p:spPr>
          <a:xfrm>
            <a:off x="6856933" y="844832"/>
            <a:ext cx="666990" cy="14904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왼쪽 화살표[L] 10">
            <a:extLst>
              <a:ext uri="{FF2B5EF4-FFF2-40B4-BE49-F238E27FC236}">
                <a16:creationId xmlns:a16="http://schemas.microsoft.com/office/drawing/2014/main" id="{FF0A6A75-2408-B789-0621-A4E5C54E103E}"/>
              </a:ext>
            </a:extLst>
          </p:cNvPr>
          <p:cNvSpPr/>
          <p:nvPr/>
        </p:nvSpPr>
        <p:spPr>
          <a:xfrm>
            <a:off x="6856933" y="1430650"/>
            <a:ext cx="666990" cy="14904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왼쪽 화살표[L] 11">
            <a:extLst>
              <a:ext uri="{FF2B5EF4-FFF2-40B4-BE49-F238E27FC236}">
                <a16:creationId xmlns:a16="http://schemas.microsoft.com/office/drawing/2014/main" id="{C44C2098-C17A-C779-52B0-4598298832FB}"/>
              </a:ext>
            </a:extLst>
          </p:cNvPr>
          <p:cNvSpPr/>
          <p:nvPr/>
        </p:nvSpPr>
        <p:spPr>
          <a:xfrm>
            <a:off x="6866874" y="2189928"/>
            <a:ext cx="666990" cy="14904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왼쪽 화살표[L] 12">
            <a:extLst>
              <a:ext uri="{FF2B5EF4-FFF2-40B4-BE49-F238E27FC236}">
                <a16:creationId xmlns:a16="http://schemas.microsoft.com/office/drawing/2014/main" id="{4BCB1120-9153-6DCF-D234-1CE783BFF112}"/>
              </a:ext>
            </a:extLst>
          </p:cNvPr>
          <p:cNvSpPr/>
          <p:nvPr/>
        </p:nvSpPr>
        <p:spPr>
          <a:xfrm>
            <a:off x="6876813" y="2957138"/>
            <a:ext cx="666990" cy="14904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왼쪽 화살표[L] 13">
            <a:extLst>
              <a:ext uri="{FF2B5EF4-FFF2-40B4-BE49-F238E27FC236}">
                <a16:creationId xmlns:a16="http://schemas.microsoft.com/office/drawing/2014/main" id="{1849C16A-C679-857C-A4E7-E9C0C33C9D98}"/>
              </a:ext>
            </a:extLst>
          </p:cNvPr>
          <p:cNvSpPr/>
          <p:nvPr/>
        </p:nvSpPr>
        <p:spPr>
          <a:xfrm>
            <a:off x="6856932" y="5628867"/>
            <a:ext cx="666990" cy="14904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왼쪽 화살표[L] 14">
            <a:extLst>
              <a:ext uri="{FF2B5EF4-FFF2-40B4-BE49-F238E27FC236}">
                <a16:creationId xmlns:a16="http://schemas.microsoft.com/office/drawing/2014/main" id="{6ADA7F0E-D373-4A6D-0BE8-35395752A7C7}"/>
              </a:ext>
            </a:extLst>
          </p:cNvPr>
          <p:cNvSpPr/>
          <p:nvPr/>
        </p:nvSpPr>
        <p:spPr>
          <a:xfrm>
            <a:off x="6856932" y="6154235"/>
            <a:ext cx="666990" cy="14904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왼쪽 화살표[L] 15">
            <a:extLst>
              <a:ext uri="{FF2B5EF4-FFF2-40B4-BE49-F238E27FC236}">
                <a16:creationId xmlns:a16="http://schemas.microsoft.com/office/drawing/2014/main" id="{3E2E18AB-FDBF-85BB-EF3C-CBAA9937FC91}"/>
              </a:ext>
            </a:extLst>
          </p:cNvPr>
          <p:cNvSpPr/>
          <p:nvPr/>
        </p:nvSpPr>
        <p:spPr>
          <a:xfrm>
            <a:off x="6856932" y="5213400"/>
            <a:ext cx="666990" cy="14904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56CAD7EC-955C-A4A3-5F5F-30B5B5C7D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294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71DB8-C79A-26B2-8310-C32BF5EB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AC674C2-A7E7-4027-071A-47E35A163C0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5A5CBE9-477E-FD63-C814-9D6EB31D9C72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99DB01-ADA4-7BDA-46EA-4ECCF7320CF2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E570146-C748-32B0-8F9A-898BF14FF59F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2DE178-0D09-8FEA-223E-358E0A2D8806}"/>
              </a:ext>
            </a:extLst>
          </p:cNvPr>
          <p:cNvSpPr/>
          <p:nvPr/>
        </p:nvSpPr>
        <p:spPr>
          <a:xfrm>
            <a:off x="2078527" y="1740271"/>
            <a:ext cx="7211283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90DE04-FBEB-1FE2-3D13-7A166F925B27}"/>
              </a:ext>
            </a:extLst>
          </p:cNvPr>
          <p:cNvSpPr/>
          <p:nvPr/>
        </p:nvSpPr>
        <p:spPr>
          <a:xfrm>
            <a:off x="2078527" y="2999930"/>
            <a:ext cx="7211275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1A9006-CE9B-9E49-593B-3312BC87CC10}"/>
              </a:ext>
            </a:extLst>
          </p:cNvPr>
          <p:cNvSpPr txBox="1"/>
          <p:nvPr/>
        </p:nvSpPr>
        <p:spPr>
          <a:xfrm>
            <a:off x="2078518" y="1915256"/>
            <a:ext cx="721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혐오  욕설 </a:t>
            </a:r>
            <a:r>
              <a:rPr lang="en-US" altLang="ko-KR" spc="-300" dirty="0"/>
              <a:t>  /  </a:t>
            </a:r>
            <a:r>
              <a:rPr lang="ko-KR" altLang="en-US" spc="-300" dirty="0"/>
              <a:t>정치성향   차별  레이블들이   많이   분포함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4AC05B-6325-5D6E-97ED-BF10B4C854FA}"/>
              </a:ext>
            </a:extLst>
          </p:cNvPr>
          <p:cNvSpPr txBox="1"/>
          <p:nvPr/>
        </p:nvSpPr>
        <p:spPr>
          <a:xfrm>
            <a:off x="2078527" y="3157795"/>
            <a:ext cx="721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재앙  </a:t>
            </a:r>
            <a:r>
              <a:rPr lang="en-US" altLang="ko-KR" spc="-300" dirty="0"/>
              <a:t>/  </a:t>
            </a:r>
            <a:r>
              <a:rPr lang="ko-KR" altLang="en-US" spc="-300" dirty="0"/>
              <a:t>문재인  높은   분포로 나옴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51B406-2D0E-95B2-8BDE-29BA064217A0}"/>
              </a:ext>
            </a:extLst>
          </p:cNvPr>
          <p:cNvCxnSpPr>
            <a:cxnSpLocks/>
          </p:cNvCxnSpPr>
          <p:nvPr/>
        </p:nvCxnSpPr>
        <p:spPr>
          <a:xfrm>
            <a:off x="5684169" y="3936478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00C819-E063-D984-96AF-596583489368}"/>
                  </a:ext>
                </a:extLst>
              </p:cNvPr>
              <p:cNvSpPr txBox="1"/>
              <p:nvPr/>
            </p:nvSpPr>
            <p:spPr>
              <a:xfrm>
                <a:off x="5571152" y="2569068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00C819-E063-D984-96AF-596583489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152" y="2569068"/>
                <a:ext cx="226024" cy="276999"/>
              </a:xfrm>
              <a:prstGeom prst="rect">
                <a:avLst/>
              </a:prstGeom>
              <a:blipFill>
                <a:blip r:embed="rId3"/>
                <a:stretch>
                  <a:fillRect l="-21053" r="-15789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D5227492-4783-DDEE-0A5F-3788AA4910AC}"/>
              </a:ext>
            </a:extLst>
          </p:cNvPr>
          <p:cNvSpPr/>
          <p:nvPr/>
        </p:nvSpPr>
        <p:spPr>
          <a:xfrm>
            <a:off x="2091780" y="4437085"/>
            <a:ext cx="7211283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9CBF6-9FB0-0636-6B55-5A95177F40A9}"/>
              </a:ext>
            </a:extLst>
          </p:cNvPr>
          <p:cNvSpPr txBox="1"/>
          <p:nvPr/>
        </p:nvSpPr>
        <p:spPr>
          <a:xfrm>
            <a:off x="2091771" y="4612070"/>
            <a:ext cx="721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문정권에    대한   비판적인   여론이    많았다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4C2F13FC-AE71-76AB-D3DD-1B4C776F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745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E2B6C-10C1-FB84-F9C3-C58930C20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C500169-0A7E-116F-C60E-F71D19CC0D7D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D1746B1-30A3-BBEB-6867-87FFD23087FE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52C5A0-0BE0-F511-C30C-D3E67E8557CE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1C122-F992-956C-AB77-0F6A381D83E9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08421A-8AFA-3C30-04BA-7226366F1A98}"/>
              </a:ext>
            </a:extLst>
          </p:cNvPr>
          <p:cNvSpPr/>
          <p:nvPr/>
        </p:nvSpPr>
        <p:spPr>
          <a:xfrm>
            <a:off x="2078527" y="1262751"/>
            <a:ext cx="7211283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A2B4B-FF4F-DC4C-DB0F-2D1823043A97}"/>
              </a:ext>
            </a:extLst>
          </p:cNvPr>
          <p:cNvSpPr txBox="1"/>
          <p:nvPr/>
        </p:nvSpPr>
        <p:spPr>
          <a:xfrm>
            <a:off x="2078518" y="1437736"/>
            <a:ext cx="721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여자 </a:t>
            </a:r>
            <a:r>
              <a:rPr lang="en-US" altLang="ko-KR" spc="-300" dirty="0"/>
              <a:t>/ </a:t>
            </a:r>
            <a:r>
              <a:rPr lang="ko-KR" altLang="en-US" spc="-300" dirty="0"/>
              <a:t>남자는   어디   레이블에    있는   것인가</a:t>
            </a:r>
            <a:r>
              <a:rPr lang="en-US" altLang="ko-KR" spc="-300" dirty="0"/>
              <a:t>?</a:t>
            </a:r>
            <a:endParaRPr lang="ko-KR" altLang="en-US" spc="-3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E915E1-74BE-EB43-5265-EDB36A9A8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862" y="3514958"/>
            <a:ext cx="2451100" cy="27051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2B77A3E-5E81-EE12-C68A-C4E89166776B}"/>
              </a:ext>
            </a:extLst>
          </p:cNvPr>
          <p:cNvCxnSpPr>
            <a:cxnSpLocks/>
          </p:cNvCxnSpPr>
          <p:nvPr/>
        </p:nvCxnSpPr>
        <p:spPr>
          <a:xfrm>
            <a:off x="5684169" y="2097296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9C4A3A-1AC0-8517-CB19-0EAF7610F059}"/>
              </a:ext>
            </a:extLst>
          </p:cNvPr>
          <p:cNvSpPr/>
          <p:nvPr/>
        </p:nvSpPr>
        <p:spPr>
          <a:xfrm>
            <a:off x="2091780" y="2458757"/>
            <a:ext cx="7211283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8EE538-CC11-8388-4593-6FA430BB0F6D}"/>
              </a:ext>
            </a:extLst>
          </p:cNvPr>
          <p:cNvSpPr txBox="1"/>
          <p:nvPr/>
        </p:nvSpPr>
        <p:spPr>
          <a:xfrm>
            <a:off x="2091771" y="2633742"/>
            <a:ext cx="721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성차별   레이블속에  많이  존재하나</a:t>
            </a:r>
            <a:r>
              <a:rPr lang="en-US" altLang="ko-KR" spc="-300" dirty="0"/>
              <a:t>?</a:t>
            </a:r>
            <a:endParaRPr lang="ko-KR" altLang="en-US" spc="-3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96C6E7-522B-5B7A-9E25-AB70D8E731F1}"/>
              </a:ext>
            </a:extLst>
          </p:cNvPr>
          <p:cNvCxnSpPr>
            <a:cxnSpLocks/>
          </p:cNvCxnSpPr>
          <p:nvPr/>
        </p:nvCxnSpPr>
        <p:spPr>
          <a:xfrm>
            <a:off x="5684169" y="3227754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6A5AB3B3-2CD0-1183-6C64-2C9DE5296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0561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ACE54-442F-2857-222A-D2E1B3DD1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56AFBFF-9B62-2E8A-7152-6DB80056415A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5CC4018-677D-E9AB-32FF-6378D1DDA846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EDCA9-3A61-EABC-3EE3-60A91899D4FF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AB931A-259A-9CA6-8B5B-9CF7E2F4D73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0FBBA5-06F2-0EB4-6C14-133FDE33D24F}"/>
              </a:ext>
            </a:extLst>
          </p:cNvPr>
          <p:cNvSpPr/>
          <p:nvPr/>
        </p:nvSpPr>
        <p:spPr>
          <a:xfrm>
            <a:off x="1820109" y="2097621"/>
            <a:ext cx="7950056" cy="26627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3F7C1-96D0-9E69-6C4A-C5A2CAA9AF55}"/>
              </a:ext>
            </a:extLst>
          </p:cNvPr>
          <p:cNvSpPr txBox="1"/>
          <p:nvPr/>
        </p:nvSpPr>
        <p:spPr>
          <a:xfrm>
            <a:off x="2078527" y="3212812"/>
            <a:ext cx="72112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300" dirty="0"/>
              <a:t>나머지   </a:t>
            </a:r>
            <a:r>
              <a:rPr lang="en-US" altLang="ko-KR" sz="3000" spc="-300" dirty="0"/>
              <a:t>4</a:t>
            </a:r>
            <a:r>
              <a:rPr lang="ko-KR" altLang="en-US" sz="3000" spc="-300" dirty="0"/>
              <a:t>천개는   어디에</a:t>
            </a:r>
            <a:r>
              <a:rPr lang="en-US" altLang="ko-KR" sz="3000" spc="-300" dirty="0"/>
              <a:t>. . ?</a:t>
            </a:r>
            <a:endParaRPr lang="ko-KR" altLang="en-US" sz="3000" spc="-300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2EB6BF99-660E-E27B-53BD-2F257C192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238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D0011-B27E-4C52-20F8-0D045CB4E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A8F97E9-4E29-D188-9E67-2730B06703F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6F41D68-3746-152C-B3F1-C90B137F4C9B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B28F99-0965-4D51-5D0A-5051B0BC18F9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A5A3705-A1DB-3BB8-7ECE-B0154BA1EA77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0A5DCBE-93C9-D055-B345-FCC8B2625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1759"/>
            <a:ext cx="6184151" cy="33139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2E7C3A-13C8-B12B-7A68-381C58B07F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60" y="2991946"/>
            <a:ext cx="5783273" cy="3294892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70CF111-2D31-E5C0-44A4-3AD38C546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88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03F8F-FFF2-F8EC-AF95-07CD0EB2F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D854F7A-94A1-68A2-67BD-D59942A040F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BBE4285-B02C-E206-1DF5-004A31904CE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C9E46-673F-4B6C-AEA0-30FD51878E97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D8A1E4-3670-FF49-C74B-E6B33234D617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DB115BB5-9143-43CB-5F53-AB443A586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52" y="2883419"/>
            <a:ext cx="9624040" cy="1091161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9E097BD4-662B-F1B4-DA14-ADFFEDA4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181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56247" y="2362199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585007" y="2300644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자기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343841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585007" y="3376862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데이터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856247" y="4514635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585007" y="4453080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err="1">
                <a:solidFill>
                  <a:schemeClr val="accent1"/>
                </a:solidFill>
              </a:rPr>
              <a:t>챗봇</a:t>
            </a:r>
            <a:r>
              <a:rPr lang="ko-KR" altLang="en-US" sz="2800" spc="-300" dirty="0">
                <a:solidFill>
                  <a:schemeClr val="accent1"/>
                </a:solidFill>
              </a:rPr>
              <a:t> 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5CD14-4594-1730-18CF-710701846C6F}"/>
              </a:ext>
            </a:extLst>
          </p:cNvPr>
          <p:cNvSpPr txBox="1"/>
          <p:nvPr/>
        </p:nvSpPr>
        <p:spPr>
          <a:xfrm>
            <a:off x="1856247" y="5590853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B9965-4F0D-8E0C-4C5A-019C795529F3}"/>
              </a:ext>
            </a:extLst>
          </p:cNvPr>
          <p:cNvSpPr txBox="1"/>
          <p:nvPr/>
        </p:nvSpPr>
        <p:spPr>
          <a:xfrm>
            <a:off x="2585007" y="5529298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결론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58E78-E0A3-AE12-64E5-C4481F9EEFE4}"/>
              </a:ext>
            </a:extLst>
          </p:cNvPr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ADD83A-FEE3-2E58-D437-AB73A1E10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308FB3-8903-209F-82F1-C301E13F6C0F}"/>
              </a:ext>
            </a:extLst>
          </p:cNvPr>
          <p:cNvSpPr/>
          <p:nvPr/>
        </p:nvSpPr>
        <p:spPr>
          <a:xfrm>
            <a:off x="9902599" y="6268058"/>
            <a:ext cx="2289401" cy="429591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2A448762-C046-6553-FEBB-73F973306D9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41A778-E908-4432-BB93-29EAA93A69D6}" type="slidenum">
              <a:rPr lang="ko-KR" altLang="en-US" sz="1500" smtClean="0"/>
              <a:pPr/>
              <a:t>2</a:t>
            </a:fld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420731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DBF3F-9F76-A229-2BC8-80E845E87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FE99D93-0DE9-DE21-CCF6-369CB4BB808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71B11E5-F87C-ACB0-9FD9-AF4B2D89EF27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DA74D4-AAE7-4C9A-C259-F7BEC6BCB83F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97A3DD2-7B15-7817-DBF6-BBABEEB49449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103B540-3D84-90B1-A4E4-D2157DDC7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276" y="914227"/>
            <a:ext cx="4973203" cy="5267911"/>
          </a:xfrm>
          <a:prstGeom prst="rect">
            <a:avLst/>
          </a:prstGeom>
        </p:spPr>
      </p:pic>
      <p:sp>
        <p:nvSpPr>
          <p:cNvPr id="10" name="왼쪽 화살표[L] 9">
            <a:extLst>
              <a:ext uri="{FF2B5EF4-FFF2-40B4-BE49-F238E27FC236}">
                <a16:creationId xmlns:a16="http://schemas.microsoft.com/office/drawing/2014/main" id="{1A3E4060-AA7F-A1D5-3721-9D84F201E244}"/>
              </a:ext>
            </a:extLst>
          </p:cNvPr>
          <p:cNvSpPr/>
          <p:nvPr/>
        </p:nvSpPr>
        <p:spPr>
          <a:xfrm>
            <a:off x="8437255" y="2763084"/>
            <a:ext cx="666990" cy="14904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왼쪽 화살표[L] 10">
            <a:extLst>
              <a:ext uri="{FF2B5EF4-FFF2-40B4-BE49-F238E27FC236}">
                <a16:creationId xmlns:a16="http://schemas.microsoft.com/office/drawing/2014/main" id="{52702BF7-B91D-0B82-07CB-D9031686E9B3}"/>
              </a:ext>
            </a:extLst>
          </p:cNvPr>
          <p:cNvSpPr/>
          <p:nvPr/>
        </p:nvSpPr>
        <p:spPr>
          <a:xfrm>
            <a:off x="8437255" y="4475928"/>
            <a:ext cx="666990" cy="14904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왼쪽 화살표[L] 11">
            <a:extLst>
              <a:ext uri="{FF2B5EF4-FFF2-40B4-BE49-F238E27FC236}">
                <a16:creationId xmlns:a16="http://schemas.microsoft.com/office/drawing/2014/main" id="{CCF20C06-B887-AF99-2A12-DF73FC85C4CF}"/>
              </a:ext>
            </a:extLst>
          </p:cNvPr>
          <p:cNvSpPr/>
          <p:nvPr/>
        </p:nvSpPr>
        <p:spPr>
          <a:xfrm>
            <a:off x="8437255" y="5606806"/>
            <a:ext cx="666990" cy="14904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185994EF-FEF4-F0F4-2A65-5904E3414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823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AC7E6-6A1E-CF6C-26C3-3A8F03A5B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DB5A476-125E-149F-1B24-1A3E0B060EF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2F6228F-6DBB-2FBC-618A-17E87C0ECD5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2A311-BD6B-7EEB-19EB-312B1F3361E0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114E51-5F75-007D-7EBA-E524094A9DD3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930F8F7-4F24-6988-7B2C-E519C74E1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6057CB-68FF-2326-24CE-9427A5E2D6C4}"/>
              </a:ext>
            </a:extLst>
          </p:cNvPr>
          <p:cNvSpPr/>
          <p:nvPr/>
        </p:nvSpPr>
        <p:spPr>
          <a:xfrm>
            <a:off x="2399159" y="1334001"/>
            <a:ext cx="7211283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33508-D75F-6E31-9B6E-4A9256316F7A}"/>
              </a:ext>
            </a:extLst>
          </p:cNvPr>
          <p:cNvSpPr txBox="1"/>
          <p:nvPr/>
        </p:nvSpPr>
        <p:spPr>
          <a:xfrm>
            <a:off x="2399150" y="1508986"/>
            <a:ext cx="721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레이블   </a:t>
            </a:r>
            <a:r>
              <a:rPr lang="en-US" altLang="ko-KR" spc="-300" dirty="0"/>
              <a:t>8</a:t>
            </a:r>
            <a:r>
              <a:rPr lang="ko-KR" altLang="en-US" spc="-300" dirty="0"/>
              <a:t>을   자세히   살펴보았다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E3532CC-F542-26AE-19D0-72A90A7962A3}"/>
              </a:ext>
            </a:extLst>
          </p:cNvPr>
          <p:cNvCxnSpPr>
            <a:cxnSpLocks/>
          </p:cNvCxnSpPr>
          <p:nvPr/>
        </p:nvCxnSpPr>
        <p:spPr>
          <a:xfrm>
            <a:off x="6004801" y="2148872"/>
            <a:ext cx="0" cy="281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1F32DCC8-7087-F7DA-A5D6-1EFAB891E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22" y="2441328"/>
            <a:ext cx="4256338" cy="4256338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933788B9-F8B3-4609-33F9-32A48F7B98D1}"/>
              </a:ext>
            </a:extLst>
          </p:cNvPr>
          <p:cNvSpPr/>
          <p:nvPr/>
        </p:nvSpPr>
        <p:spPr>
          <a:xfrm>
            <a:off x="6064101" y="4913475"/>
            <a:ext cx="1570074" cy="928665"/>
          </a:xfrm>
          <a:prstGeom prst="fram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08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4A107-D4BD-4223-764A-DDF192709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D162199-65CB-80C5-37D1-8ECCA80876C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BE96CC3-5A40-C0D5-7D1E-1D89BD5D0D90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873C8-60D0-FAC4-8674-173BC8A62DF8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C7FB06-7FD1-9660-E1DA-37C96E85601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64CE5BBB-B09E-917F-68FC-31574413C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31" y="1714930"/>
            <a:ext cx="8280756" cy="3428139"/>
          </a:xfrm>
          <a:prstGeom prst="rect">
            <a:avLst/>
          </a:prstGeom>
        </p:spPr>
      </p:pic>
      <p:sp>
        <p:nvSpPr>
          <p:cNvPr id="10" name="왼쪽 화살표[L] 9">
            <a:extLst>
              <a:ext uri="{FF2B5EF4-FFF2-40B4-BE49-F238E27FC236}">
                <a16:creationId xmlns:a16="http://schemas.microsoft.com/office/drawing/2014/main" id="{F2DA4DCD-54F6-B224-A6BC-EC84E215B8CA}"/>
              </a:ext>
            </a:extLst>
          </p:cNvPr>
          <p:cNvSpPr/>
          <p:nvPr/>
        </p:nvSpPr>
        <p:spPr>
          <a:xfrm>
            <a:off x="9809921" y="1861937"/>
            <a:ext cx="666990" cy="14904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왼쪽 화살표[L] 10">
            <a:extLst>
              <a:ext uri="{FF2B5EF4-FFF2-40B4-BE49-F238E27FC236}">
                <a16:creationId xmlns:a16="http://schemas.microsoft.com/office/drawing/2014/main" id="{BFA04B43-9444-7138-6996-8D54052895D4}"/>
              </a:ext>
            </a:extLst>
          </p:cNvPr>
          <p:cNvSpPr/>
          <p:nvPr/>
        </p:nvSpPr>
        <p:spPr>
          <a:xfrm>
            <a:off x="9809921" y="4772499"/>
            <a:ext cx="666990" cy="14904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26125BEF-E217-B56F-E9A5-2B518989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517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5410D-B184-CE11-05B0-CCAEE4325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37A104F-04AF-3254-B645-C112EF96D24B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55C4E91-05D5-7C1A-8998-AF06F54D5AAB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98F255-69CA-1C87-532A-B9DB90298535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465BA9D-CB50-6753-A04E-1BED35B49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A30DBB-2565-A539-C025-E3F1FEDC3CCA}"/>
              </a:ext>
            </a:extLst>
          </p:cNvPr>
          <p:cNvSpPr/>
          <p:nvPr/>
        </p:nvSpPr>
        <p:spPr>
          <a:xfrm>
            <a:off x="2458535" y="2420005"/>
            <a:ext cx="7211283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F15579-FA87-9352-86FF-D4153E714FB1}"/>
              </a:ext>
            </a:extLst>
          </p:cNvPr>
          <p:cNvSpPr/>
          <p:nvPr/>
        </p:nvSpPr>
        <p:spPr>
          <a:xfrm>
            <a:off x="2458535" y="3679664"/>
            <a:ext cx="7211275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EE663-EE6F-7625-AFEB-C0A46D4A1267}"/>
              </a:ext>
            </a:extLst>
          </p:cNvPr>
          <p:cNvSpPr txBox="1"/>
          <p:nvPr/>
        </p:nvSpPr>
        <p:spPr>
          <a:xfrm>
            <a:off x="2458526" y="2594990"/>
            <a:ext cx="721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분명  레이블링이   잘   못된   댓글들이   존재한다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8BF4BE-CDF6-8134-C650-37CF2E3D07FE}"/>
              </a:ext>
            </a:extLst>
          </p:cNvPr>
          <p:cNvSpPr txBox="1"/>
          <p:nvPr/>
        </p:nvSpPr>
        <p:spPr>
          <a:xfrm>
            <a:off x="2458535" y="3837529"/>
            <a:ext cx="721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모델로   레이블링을   다시   해보면   어떨까</a:t>
            </a:r>
            <a:r>
              <a:rPr lang="en-US" altLang="ko-KR" spc="-300" dirty="0"/>
              <a:t>?</a:t>
            </a:r>
            <a:endParaRPr lang="ko-KR" altLang="en-US" spc="-3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C6D10A2-0701-F970-BA17-BB1B98F0E473}"/>
              </a:ext>
            </a:extLst>
          </p:cNvPr>
          <p:cNvCxnSpPr>
            <a:cxnSpLocks/>
          </p:cNvCxnSpPr>
          <p:nvPr/>
        </p:nvCxnSpPr>
        <p:spPr>
          <a:xfrm>
            <a:off x="6064177" y="3287681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DDBE7C98-CBA5-BD7D-445B-84D6DAECD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516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0A2222-1861-0C93-F3FF-B480F0A8C532}"/>
              </a:ext>
            </a:extLst>
          </p:cNvPr>
          <p:cNvSpPr/>
          <p:nvPr/>
        </p:nvSpPr>
        <p:spPr>
          <a:xfrm>
            <a:off x="1967948" y="1450148"/>
            <a:ext cx="3327481" cy="42502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86559F-3837-B749-A77F-EE960F0146CE}"/>
              </a:ext>
            </a:extLst>
          </p:cNvPr>
          <p:cNvSpPr/>
          <p:nvPr/>
        </p:nvSpPr>
        <p:spPr>
          <a:xfrm>
            <a:off x="1967948" y="1450146"/>
            <a:ext cx="3327481" cy="7319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B041E-DDEB-6C62-ECA0-3BC0C2E9BA85}"/>
              </a:ext>
            </a:extLst>
          </p:cNvPr>
          <p:cNvSpPr txBox="1"/>
          <p:nvPr/>
        </p:nvSpPr>
        <p:spPr>
          <a:xfrm>
            <a:off x="1967948" y="1658870"/>
            <a:ext cx="3327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시사점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2E9DD-A907-410C-F125-ADC1C9942C5F}"/>
              </a:ext>
            </a:extLst>
          </p:cNvPr>
          <p:cNvSpPr txBox="1"/>
          <p:nvPr/>
        </p:nvSpPr>
        <p:spPr>
          <a:xfrm>
            <a:off x="1967947" y="2223297"/>
            <a:ext cx="3327481" cy="3325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단어들의  분포를  살펴보면서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2018 – 2020  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시대상황을  반영하고  있다 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C1390C3-679F-4C21-4B30-3C30B0EBAB0B}"/>
              </a:ext>
            </a:extLst>
          </p:cNvPr>
          <p:cNvSpPr/>
          <p:nvPr/>
        </p:nvSpPr>
        <p:spPr>
          <a:xfrm>
            <a:off x="6255026" y="1447764"/>
            <a:ext cx="3327481" cy="42502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30E2AE0-4667-27EB-EC3B-DD0E7E4BFCE0}"/>
              </a:ext>
            </a:extLst>
          </p:cNvPr>
          <p:cNvSpPr/>
          <p:nvPr/>
        </p:nvSpPr>
        <p:spPr>
          <a:xfrm>
            <a:off x="6255026" y="1447762"/>
            <a:ext cx="3327481" cy="7319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45E62F-DA0A-0A72-3C7E-A6BDB4F79A69}"/>
              </a:ext>
            </a:extLst>
          </p:cNvPr>
          <p:cNvSpPr txBox="1"/>
          <p:nvPr/>
        </p:nvSpPr>
        <p:spPr>
          <a:xfrm>
            <a:off x="6255026" y="1656486"/>
            <a:ext cx="3327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문제점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849F8D-6337-99F8-E2F4-19401E2F4D02}"/>
              </a:ext>
            </a:extLst>
          </p:cNvPr>
          <p:cNvSpPr txBox="1"/>
          <p:nvPr/>
        </p:nvSpPr>
        <p:spPr>
          <a:xfrm>
            <a:off x="6255025" y="2220913"/>
            <a:ext cx="3327481" cy="3618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레이블의  분포를  살펴보면서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레이블링이  잘 못된  댓글들이  존재한다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9" name="슬라이드 번호 개체 틀 28">
            <a:extLst>
              <a:ext uri="{FF2B5EF4-FFF2-40B4-BE49-F238E27FC236}">
                <a16:creationId xmlns:a16="http://schemas.microsoft.com/office/drawing/2014/main" id="{321BE7EE-DA44-E173-CDE4-18A73C927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662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1C50D-7B07-4D9D-1A39-ECA35DCCF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6B00CD-B986-0A0E-2114-6719A63F110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143A613-F0D9-9461-A5DB-B6B57DACEB5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3E446-5BFF-B837-758F-851271E19338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891CA11-6408-44FE-AD09-3BA9555FD5E8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0ABF483-16BD-1495-2834-4CE86040B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30" y="2280998"/>
            <a:ext cx="8660557" cy="235476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15F165-36E2-2031-B554-320651EB61C4}"/>
              </a:ext>
            </a:extLst>
          </p:cNvPr>
          <p:cNvSpPr/>
          <p:nvPr/>
        </p:nvSpPr>
        <p:spPr>
          <a:xfrm>
            <a:off x="2474767" y="986299"/>
            <a:ext cx="7211275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혐오 표현 아님으로 </a:t>
            </a:r>
            <a:r>
              <a:rPr lang="ko-KR" altLang="en-US" dirty="0" err="1">
                <a:solidFill>
                  <a:schemeClr val="tx1"/>
                </a:solidFill>
              </a:rPr>
              <a:t>레이블링된</a:t>
            </a:r>
            <a:r>
              <a:rPr lang="ko-KR" altLang="en-US" dirty="0">
                <a:solidFill>
                  <a:schemeClr val="tx1"/>
                </a:solidFill>
              </a:rPr>
              <a:t> 문장들을 학습된 모델로 분류 시도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AFD43DA-0DBB-D2BB-7601-AD174A2FE787}"/>
              </a:ext>
            </a:extLst>
          </p:cNvPr>
          <p:cNvCxnSpPr>
            <a:cxnSpLocks/>
          </p:cNvCxnSpPr>
          <p:nvPr/>
        </p:nvCxnSpPr>
        <p:spPr>
          <a:xfrm flipH="1">
            <a:off x="6080409" y="1845842"/>
            <a:ext cx="5431" cy="3328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AADA507-9990-C3BE-66E8-D8CF4D84E58E}"/>
              </a:ext>
            </a:extLst>
          </p:cNvPr>
          <p:cNvCxnSpPr>
            <a:cxnSpLocks/>
          </p:cNvCxnSpPr>
          <p:nvPr/>
        </p:nvCxnSpPr>
        <p:spPr>
          <a:xfrm flipH="1">
            <a:off x="6074973" y="4677931"/>
            <a:ext cx="5431" cy="3328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3BA32D57-21FA-D618-B360-D15315502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42" y="5122399"/>
            <a:ext cx="7385511" cy="819278"/>
          </a:xfrm>
          <a:prstGeom prst="rect">
            <a:avLst/>
          </a:prstGeom>
        </p:spPr>
      </p:pic>
      <p:sp>
        <p:nvSpPr>
          <p:cNvPr id="18" name="슬라이드 번호 개체 틀 4">
            <a:extLst>
              <a:ext uri="{FF2B5EF4-FFF2-40B4-BE49-F238E27FC236}">
                <a16:creationId xmlns:a16="http://schemas.microsoft.com/office/drawing/2014/main" id="{5841664A-2BDB-999A-59F1-9E2B8D41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8155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5939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 err="1">
                  <a:solidFill>
                    <a:schemeClr val="bg1"/>
                  </a:solidFill>
                  <a:latin typeface="+mn-ea"/>
                </a:rPr>
                <a:t>챗봇</a:t>
              </a:r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 소개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6804AC-7FF5-808C-7DD7-8607E67A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252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챗봇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DA9B71D3-5ECE-11CB-1164-5D4FAD311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66" y="859734"/>
            <a:ext cx="7525455" cy="56558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AF4785-9DD5-0372-D1BF-9862AC1A4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210" y="2221356"/>
            <a:ext cx="7411483" cy="37769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E808705-D2CC-32EE-302B-F03D73361AAA}"/>
              </a:ext>
            </a:extLst>
          </p:cNvPr>
          <p:cNvSpPr txBox="1"/>
          <p:nvPr/>
        </p:nvSpPr>
        <p:spPr>
          <a:xfrm>
            <a:off x="4114210" y="2263038"/>
            <a:ext cx="7411483" cy="369331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17" name="슬라이드 번호 개체 틀 4">
            <a:extLst>
              <a:ext uri="{FF2B5EF4-FFF2-40B4-BE49-F238E27FC236}">
                <a16:creationId xmlns:a16="http://schemas.microsoft.com/office/drawing/2014/main" id="{4E7EB16D-B393-06E8-444F-9C669954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8225"/>
            <a:ext cx="2743200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7790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9E49D-99FD-264F-4815-D8F81E2AA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8900C22-4DC7-A7FB-8AB1-748D2F41C34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98F55D7-4FDF-63C0-B2C5-5897C45FC634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24086-1E8F-E82F-2D9D-018E868EF444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챗봇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EBA4D0-3E78-B2A1-B8C0-93255662828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A21EA83-36C0-4210-FCDA-70969D5D38DE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9954846-5EFC-A9D1-3B05-020388E0D4E3}"/>
              </a:ext>
            </a:extLst>
          </p:cNvPr>
          <p:cNvCxnSpPr>
            <a:cxnSpLocks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24E6412-371C-DD3E-D78C-490D2F70A7BC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E62AB34-EC2E-7A83-1C33-856899B51329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04D9380-5027-1C0A-14E2-3C5B6DE0ECF4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FDC1C9-1ABC-B1D7-2E96-32B2C31F768F}"/>
              </a:ext>
            </a:extLst>
          </p:cNvPr>
          <p:cNvSpPr txBox="1"/>
          <p:nvPr/>
        </p:nvSpPr>
        <p:spPr>
          <a:xfrm>
            <a:off x="1080687" y="3489689"/>
            <a:ext cx="1881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Vectorization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31C459-DA2B-BC3C-B3D9-C8B0B612C56A}"/>
              </a:ext>
            </a:extLst>
          </p:cNvPr>
          <p:cNvSpPr txBox="1"/>
          <p:nvPr/>
        </p:nvSpPr>
        <p:spPr>
          <a:xfrm>
            <a:off x="3417392" y="3310787"/>
            <a:ext cx="1903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Machine</a:t>
            </a:r>
          </a:p>
          <a:p>
            <a:pPr algn="ctr"/>
            <a:r>
              <a:rPr lang="en-US" altLang="ko-KR" dirty="0"/>
              <a:t>Learning</a:t>
            </a:r>
          </a:p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74E3A4-8318-2C02-DA79-F4B07ADC3B12}"/>
              </a:ext>
            </a:extLst>
          </p:cNvPr>
          <p:cNvSpPr txBox="1"/>
          <p:nvPr/>
        </p:nvSpPr>
        <p:spPr>
          <a:xfrm>
            <a:off x="5761332" y="3489689"/>
            <a:ext cx="19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Greetings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BDF71E-59C7-D856-27A1-4FD2014F6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467" y="2730216"/>
            <a:ext cx="2202239" cy="2084472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1E8BA54-2119-0CF6-CF59-732942826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514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B3A0D-A3DB-1277-9351-B3E9739CD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CAF813B-7AE2-58C6-8C78-E134EF3D3FF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60D789-63AD-8787-848B-A40A6B08F387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EBC0B-AB05-5F72-D6E2-2F6EE6C47BE0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챗봇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9F71657-D11E-A3D3-F982-8F0932C542F1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299E2D-EE7F-64DC-F0A2-221EEA198972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4301F0D-2356-27DD-9185-F4F4336BD255}"/>
              </a:ext>
            </a:extLst>
          </p:cNvPr>
          <p:cNvCxnSpPr>
            <a:cxnSpLocks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6C74A75-B9D2-3EF3-345A-B6F3435A046B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78CC0CF-A3E1-C5D1-CE0E-088AD060313A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9A488F2-4230-E044-3224-9209832CB7F5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476F32-05D5-C565-433E-54FE8CEC6E9F}"/>
              </a:ext>
            </a:extLst>
          </p:cNvPr>
          <p:cNvSpPr txBox="1"/>
          <p:nvPr/>
        </p:nvSpPr>
        <p:spPr>
          <a:xfrm>
            <a:off x="1080687" y="3489689"/>
            <a:ext cx="1881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Vectorization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F3E916-98D5-05AD-545C-86C02BB59ED5}"/>
              </a:ext>
            </a:extLst>
          </p:cNvPr>
          <p:cNvSpPr txBox="1"/>
          <p:nvPr/>
        </p:nvSpPr>
        <p:spPr>
          <a:xfrm>
            <a:off x="3417392" y="3310787"/>
            <a:ext cx="1903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Machine</a:t>
            </a:r>
          </a:p>
          <a:p>
            <a:pPr algn="ctr"/>
            <a:r>
              <a:rPr lang="en-US" altLang="ko-KR" dirty="0"/>
              <a:t>Learning</a:t>
            </a:r>
          </a:p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D92590-7A92-3CDB-08FD-2880E91FED32}"/>
              </a:ext>
            </a:extLst>
          </p:cNvPr>
          <p:cNvSpPr txBox="1"/>
          <p:nvPr/>
        </p:nvSpPr>
        <p:spPr>
          <a:xfrm>
            <a:off x="5761332" y="3489689"/>
            <a:ext cx="190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Greetings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061AC1-660C-6C2E-C0E6-0CC76195F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467" y="2730216"/>
            <a:ext cx="2202239" cy="208447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1878DA2-295B-6A78-C4B9-65C0507C1245}"/>
              </a:ext>
            </a:extLst>
          </p:cNvPr>
          <p:cNvSpPr/>
          <p:nvPr/>
        </p:nvSpPr>
        <p:spPr>
          <a:xfrm>
            <a:off x="1163052" y="3120887"/>
            <a:ext cx="1729235" cy="11132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TF-IDF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4AE185-6AA3-D6AE-A729-CE75819A5D85}"/>
              </a:ext>
            </a:extLst>
          </p:cNvPr>
          <p:cNvSpPr/>
          <p:nvPr/>
        </p:nvSpPr>
        <p:spPr>
          <a:xfrm>
            <a:off x="3511839" y="3117740"/>
            <a:ext cx="1729235" cy="11132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Logistic</a:t>
            </a:r>
          </a:p>
          <a:p>
            <a:pPr algn="ctr"/>
            <a:r>
              <a:rPr kumimoji="1" lang="en-US" altLang="ko-KR" dirty="0"/>
              <a:t>Regression</a:t>
            </a:r>
            <a:endParaRPr kumimoji="1"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A309309-71D0-E58C-E589-850165E3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882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492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자기소개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CA8E21-CDC9-F583-16AA-8A90B9D4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4FA50-02A4-568D-650C-761756602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5ED6DEA-7E15-1CC7-1597-6055463AFD0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0B0ED1A-84E0-D33E-96B1-67F1BFF454C0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838E3-0C0F-3A30-3180-E6AB1EBE9C67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챗봇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208A0D-87DD-D41C-E9FE-1D850D9C2CC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7956FB-B0FB-DFFB-D3DF-ED271DF1C6E3}"/>
              </a:ext>
            </a:extLst>
          </p:cNvPr>
          <p:cNvSpPr/>
          <p:nvPr/>
        </p:nvSpPr>
        <p:spPr>
          <a:xfrm>
            <a:off x="2484927" y="1558719"/>
            <a:ext cx="7211283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3B7A25-FC41-E049-873D-0ABE6368E080}"/>
              </a:ext>
            </a:extLst>
          </p:cNvPr>
          <p:cNvSpPr/>
          <p:nvPr/>
        </p:nvSpPr>
        <p:spPr>
          <a:xfrm>
            <a:off x="2484927" y="2818378"/>
            <a:ext cx="7211275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B2034B-8045-C607-85E0-212A1C20B990}"/>
              </a:ext>
            </a:extLst>
          </p:cNvPr>
          <p:cNvSpPr txBox="1"/>
          <p:nvPr/>
        </p:nvSpPr>
        <p:spPr>
          <a:xfrm>
            <a:off x="2484918" y="1733704"/>
            <a:ext cx="7211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300" dirty="0"/>
              <a:t>W H Y    T  F  –  I D F</a:t>
            </a:r>
            <a:endParaRPr lang="ko-KR" altLang="en-US" sz="2000" spc="-3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D3E196-2A3E-34AD-103E-57BE513DFEDE}"/>
              </a:ext>
            </a:extLst>
          </p:cNvPr>
          <p:cNvSpPr txBox="1"/>
          <p:nvPr/>
        </p:nvSpPr>
        <p:spPr>
          <a:xfrm>
            <a:off x="2484927" y="2976243"/>
            <a:ext cx="721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혐오  표현은  많은  경우   명확한  단어나  표현으로   드러남  </a:t>
            </a:r>
            <a:r>
              <a:rPr lang="en-US" altLang="ko-KR" spc="-300" dirty="0"/>
              <a:t>	(</a:t>
            </a:r>
            <a:r>
              <a:rPr lang="ko-KR" altLang="en-US" spc="-300" dirty="0"/>
              <a:t>한남</a:t>
            </a:r>
            <a:r>
              <a:rPr lang="en-US" altLang="ko-KR" spc="-300" dirty="0"/>
              <a:t>,  </a:t>
            </a:r>
            <a:r>
              <a:rPr lang="ko-KR" altLang="en-US" spc="-300" dirty="0"/>
              <a:t>좌빨</a:t>
            </a:r>
            <a:r>
              <a:rPr lang="en-US" altLang="ko-KR" spc="-300" dirty="0"/>
              <a:t>)</a:t>
            </a:r>
            <a:endParaRPr lang="ko-KR" altLang="en-US" spc="-3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56755A-2BBF-0D0A-002D-DA4FC5837F5C}"/>
              </a:ext>
            </a:extLst>
          </p:cNvPr>
          <p:cNvCxnSpPr>
            <a:cxnSpLocks/>
          </p:cNvCxnSpPr>
          <p:nvPr/>
        </p:nvCxnSpPr>
        <p:spPr>
          <a:xfrm>
            <a:off x="6090569" y="2426395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33AD36-EB2E-9379-64D2-4BFC6FAA5789}"/>
              </a:ext>
            </a:extLst>
          </p:cNvPr>
          <p:cNvSpPr/>
          <p:nvPr/>
        </p:nvSpPr>
        <p:spPr>
          <a:xfrm>
            <a:off x="2484918" y="4130445"/>
            <a:ext cx="7211275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F35417-149B-5462-59C8-ABA77621D84A}"/>
              </a:ext>
            </a:extLst>
          </p:cNvPr>
          <p:cNvSpPr txBox="1"/>
          <p:nvPr/>
        </p:nvSpPr>
        <p:spPr>
          <a:xfrm>
            <a:off x="2484918" y="4288310"/>
            <a:ext cx="721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사전   학습된   모델은    댓글에   나오는  신조어나    변형된   문법에   약할   수   있다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87737A-3928-B76E-82D5-8AEAD7913706}"/>
              </a:ext>
            </a:extLst>
          </p:cNvPr>
          <p:cNvSpPr txBox="1"/>
          <p:nvPr/>
        </p:nvSpPr>
        <p:spPr>
          <a:xfrm>
            <a:off x="5920635" y="3616697"/>
            <a:ext cx="3498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200" dirty="0"/>
              <a:t>+</a:t>
            </a:r>
            <a:endParaRPr kumimoji="1" lang="ko-KR" altLang="en-US" sz="2200" dirty="0"/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34D12332-AAC5-1041-65E2-301BE138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626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5D142-D2F1-D478-4FC7-ECAD5315A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4DBEBA-E5EF-9E8C-68CD-08A83B1BE9F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27D58F-76B0-9BD4-A676-208EA3D772A0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57549-AFC5-5242-2A3A-834B966B809D}"/>
              </a:ext>
            </a:extLst>
          </p:cNvPr>
          <p:cNvSpPr txBox="1"/>
          <p:nvPr/>
        </p:nvSpPr>
        <p:spPr>
          <a:xfrm>
            <a:off x="1163052" y="27271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챗봇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437450-9533-95C2-4CB1-47593138EF1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A4C359E7-46A5-DB66-E64A-05B6AEA2C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361" y="1401143"/>
            <a:ext cx="5410200" cy="33401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19F785-9468-37EB-3B8C-C67E55BF64A9}"/>
              </a:ext>
            </a:extLst>
          </p:cNvPr>
          <p:cNvSpPr/>
          <p:nvPr/>
        </p:nvSpPr>
        <p:spPr>
          <a:xfrm>
            <a:off x="2078527" y="5206418"/>
            <a:ext cx="7211275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2D1742-CFF2-409D-3A19-CA5F7A439FB1}"/>
              </a:ext>
            </a:extLst>
          </p:cNvPr>
          <p:cNvSpPr txBox="1"/>
          <p:nvPr/>
        </p:nvSpPr>
        <p:spPr>
          <a:xfrm>
            <a:off x="2078527" y="5364283"/>
            <a:ext cx="721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텍스트   내에서    단어의   중요도   </a:t>
            </a:r>
            <a:r>
              <a:rPr lang="en-US" altLang="ko-KR" spc="-300" dirty="0">
                <a:sym typeface="Wingdings" pitchFamily="2" charset="2"/>
              </a:rPr>
              <a:t>   </a:t>
            </a:r>
            <a:r>
              <a:rPr lang="ko-KR" altLang="en-US" spc="-300" dirty="0">
                <a:sym typeface="Wingdings" pitchFamily="2" charset="2"/>
              </a:rPr>
              <a:t>수치화</a:t>
            </a:r>
            <a:endParaRPr lang="ko-KR" altLang="en-US" spc="-300" dirty="0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240D828-DC58-AA01-30B7-AD38C1074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98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CB420-6A8C-B3A5-AFB9-CE71D577F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0D6E3F3-712F-3C69-4E36-DCE9C6CA37FB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1160396-3CA7-0398-187A-A5EB2A86D51F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FFB100-DF01-3C0E-33EE-42FF1612FAF4}"/>
              </a:ext>
            </a:extLst>
          </p:cNvPr>
          <p:cNvSpPr txBox="1"/>
          <p:nvPr/>
        </p:nvSpPr>
        <p:spPr>
          <a:xfrm>
            <a:off x="1163052" y="272716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챗봇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9EBBF5B-76C0-9982-FE69-71AB00BD0C0B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0CB07BF-D6AA-5E5F-18D6-6C273DC6C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52" y="2507836"/>
            <a:ext cx="8936147" cy="1842327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FBA31CA-2512-3580-6E8F-6005BBEF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469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FCF75-DA31-05E4-52A5-7F5B6CC56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E6D7B9-7B6C-46EA-7162-FA16B230537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DF179C7-9130-8204-EE43-6B395224ACD8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7E26-1003-6068-EB42-083B3EC6D33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챗봇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DD9AA89-3CD0-22C2-CCCC-627D63AC587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02BE8E-F628-8BA8-3C62-1DAF42BB42C1}"/>
              </a:ext>
            </a:extLst>
          </p:cNvPr>
          <p:cNvSpPr/>
          <p:nvPr/>
        </p:nvSpPr>
        <p:spPr>
          <a:xfrm>
            <a:off x="2450670" y="1499889"/>
            <a:ext cx="7211283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3EC50E-6D06-0420-D3ED-FDD1939F46E3}"/>
              </a:ext>
            </a:extLst>
          </p:cNvPr>
          <p:cNvSpPr/>
          <p:nvPr/>
        </p:nvSpPr>
        <p:spPr>
          <a:xfrm>
            <a:off x="2450670" y="2759548"/>
            <a:ext cx="7211275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657C4E-EBA3-56B4-D392-5A490773E02F}"/>
              </a:ext>
            </a:extLst>
          </p:cNvPr>
          <p:cNvSpPr txBox="1"/>
          <p:nvPr/>
        </p:nvSpPr>
        <p:spPr>
          <a:xfrm>
            <a:off x="2450661" y="1674874"/>
            <a:ext cx="7211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300" dirty="0"/>
              <a:t>W H Y    L O.G I S T I C    R E G R E S.S.I O N</a:t>
            </a:r>
            <a:endParaRPr lang="ko-KR" altLang="en-US" sz="2000" spc="-3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E8CE93-05EF-40D5-1449-687DBCF72939}"/>
              </a:ext>
            </a:extLst>
          </p:cNvPr>
          <p:cNvSpPr txBox="1"/>
          <p:nvPr/>
        </p:nvSpPr>
        <p:spPr>
          <a:xfrm>
            <a:off x="2450670" y="2917413"/>
            <a:ext cx="721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이진  분류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32BE19-101F-A373-F925-183DC16C1758}"/>
              </a:ext>
            </a:extLst>
          </p:cNvPr>
          <p:cNvCxnSpPr>
            <a:cxnSpLocks/>
          </p:cNvCxnSpPr>
          <p:nvPr/>
        </p:nvCxnSpPr>
        <p:spPr>
          <a:xfrm>
            <a:off x="6056312" y="2367565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7C3660-24ED-39F8-7C83-13480B7DCBC2}"/>
              </a:ext>
            </a:extLst>
          </p:cNvPr>
          <p:cNvSpPr/>
          <p:nvPr/>
        </p:nvSpPr>
        <p:spPr>
          <a:xfrm>
            <a:off x="2450661" y="4071615"/>
            <a:ext cx="7211275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4210DD-4986-83FF-77AC-14936DADB930}"/>
              </a:ext>
            </a:extLst>
          </p:cNvPr>
          <p:cNvSpPr txBox="1"/>
          <p:nvPr/>
        </p:nvSpPr>
        <p:spPr>
          <a:xfrm>
            <a:off x="2450661" y="4229480"/>
            <a:ext cx="721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300" dirty="0"/>
              <a:t>F1. -  s  c  o  r  e. </a:t>
            </a:r>
            <a:r>
              <a:rPr lang="ko-KR" altLang="en-US" spc="-300" dirty="0"/>
              <a:t>가    괜 </a:t>
            </a:r>
            <a:r>
              <a:rPr lang="ko-KR" altLang="en-US" spc="-300" dirty="0" err="1"/>
              <a:t>찮</a:t>
            </a:r>
            <a:r>
              <a:rPr lang="ko-KR" altLang="en-US" spc="-300" dirty="0"/>
              <a:t> 게   나 왔 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87396-8720-F259-6A93-56625EF65635}"/>
              </a:ext>
            </a:extLst>
          </p:cNvPr>
          <p:cNvSpPr txBox="1"/>
          <p:nvPr/>
        </p:nvSpPr>
        <p:spPr>
          <a:xfrm>
            <a:off x="5886378" y="3557867"/>
            <a:ext cx="3498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200" dirty="0"/>
              <a:t>+</a:t>
            </a:r>
            <a:endParaRPr kumimoji="1" lang="ko-KR" altLang="en-US" sz="22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1F6864-BFF1-7657-4086-39AD95F79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017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5195A-6BB3-325F-CAA4-77647794C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9F71FED-EEF8-224D-1675-325A4A1470D7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2FE63B3-0A03-9E33-8D26-DF163E035173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8CC9F-C163-5135-9527-73EE1F9BB88E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챗봇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D4EE989-F7D5-8CE7-76D6-21E78A90C3C8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22E781-AF98-6A12-B93E-BA42A6481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6956CB-6831-0478-9FEC-1E6CE0377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424" y="1482961"/>
            <a:ext cx="7593521" cy="38920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E3406A4A-4C1F-D800-E980-5BE45B42971A}"/>
                  </a:ext>
                </a:extLst>
              </p14:cNvPr>
              <p14:cNvContentPartPr/>
              <p14:nvPr/>
            </p14:nvContentPartPr>
            <p14:xfrm>
              <a:off x="3588650" y="2483044"/>
              <a:ext cx="360" cy="3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E3406A4A-4C1F-D800-E980-5BE45B4297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6650" y="2339404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D1EA78C0-22B2-8207-DA98-A19F4490FE1E}"/>
                  </a:ext>
                </a:extLst>
              </p14:cNvPr>
              <p14:cNvContentPartPr/>
              <p14:nvPr/>
            </p14:nvContentPartPr>
            <p14:xfrm>
              <a:off x="3584690" y="2790844"/>
              <a:ext cx="360" cy="3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D1EA78C0-22B2-8207-DA98-A19F4490FE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3050" y="2646844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1F9344C5-B2F0-4274-2417-1CB41DC2296C}"/>
                  </a:ext>
                </a:extLst>
              </p14:cNvPr>
              <p14:cNvContentPartPr/>
              <p14:nvPr/>
            </p14:nvContentPartPr>
            <p14:xfrm>
              <a:off x="5998130" y="2488084"/>
              <a:ext cx="421200" cy="1188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1F9344C5-B2F0-4274-2417-1CB41DC2296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26490" y="2344084"/>
                <a:ext cx="564840" cy="29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5837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67B7A-7F23-0596-2B11-4ACD76A85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3DAA871-3FF0-DC0A-4320-FA4DFFE6CF78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A912F0-9088-6182-FA5D-FC74175C276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5B9F7-961D-38C8-C611-0D54333CCBCE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챗봇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5E2F82-A548-FC70-8169-2EF7EDE7A69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A71EAA-2B02-7F73-473A-119C3ED69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85DCC-1B33-C56D-4EC3-8AB318D43A36}"/>
              </a:ext>
            </a:extLst>
          </p:cNvPr>
          <p:cNvSpPr/>
          <p:nvPr/>
        </p:nvSpPr>
        <p:spPr>
          <a:xfrm>
            <a:off x="2469334" y="2938764"/>
            <a:ext cx="7211283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C6F216-BC75-570F-F901-7D79202976D4}"/>
              </a:ext>
            </a:extLst>
          </p:cNvPr>
          <p:cNvSpPr/>
          <p:nvPr/>
        </p:nvSpPr>
        <p:spPr>
          <a:xfrm>
            <a:off x="2469334" y="4198423"/>
            <a:ext cx="7211275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02A3C4-6504-AE56-87C7-6C4FA17E9F97}"/>
              </a:ext>
            </a:extLst>
          </p:cNvPr>
          <p:cNvSpPr txBox="1"/>
          <p:nvPr/>
        </p:nvSpPr>
        <p:spPr>
          <a:xfrm>
            <a:off x="2469325" y="3113749"/>
            <a:ext cx="7211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/>
              <a:t>모델이  훈련  데이터셋에  </a:t>
            </a:r>
            <a:r>
              <a:rPr lang="ko-KR" altLang="en-US" sz="2000" spc="-300" dirty="0" err="1"/>
              <a:t>오버피팅</a:t>
            </a:r>
            <a:r>
              <a:rPr lang="ko-KR" altLang="en-US" sz="2000" spc="-300" dirty="0"/>
              <a:t>  되어있지는  않는가</a:t>
            </a:r>
            <a:r>
              <a:rPr lang="en-US" altLang="ko-KR" sz="2000" spc="-300" dirty="0"/>
              <a:t>?</a:t>
            </a:r>
            <a:r>
              <a:rPr lang="ko-KR" altLang="en-US" sz="2000" spc="-300" dirty="0"/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9C1A33-7D9F-5649-91AC-0BE8D1C57E4E}"/>
              </a:ext>
            </a:extLst>
          </p:cNvPr>
          <p:cNvSpPr txBox="1"/>
          <p:nvPr/>
        </p:nvSpPr>
        <p:spPr>
          <a:xfrm>
            <a:off x="2469334" y="4356288"/>
            <a:ext cx="721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300" dirty="0"/>
              <a:t>r e c a l l.  </a:t>
            </a:r>
            <a:r>
              <a:rPr lang="ko-KR" altLang="en-US" spc="-300" dirty="0"/>
              <a:t>값을  </a:t>
            </a:r>
            <a:r>
              <a:rPr lang="ko-KR" altLang="en-US" spc="-300" dirty="0" err="1"/>
              <a:t>높여보는것은</a:t>
            </a:r>
            <a:r>
              <a:rPr lang="ko-KR" altLang="en-US" spc="-300" dirty="0"/>
              <a:t>  어떨까</a:t>
            </a:r>
            <a:r>
              <a:rPr lang="en-US" altLang="ko-KR" spc="-300" dirty="0"/>
              <a:t>?</a:t>
            </a:r>
            <a:endParaRPr lang="ko-KR" altLang="en-US" spc="-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8BD6D1-C502-B1BF-97BF-EADB3DAFDA4C}"/>
              </a:ext>
            </a:extLst>
          </p:cNvPr>
          <p:cNvSpPr txBox="1"/>
          <p:nvPr/>
        </p:nvSpPr>
        <p:spPr>
          <a:xfrm>
            <a:off x="5930854" y="3694960"/>
            <a:ext cx="3498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200" dirty="0"/>
              <a:t>+</a:t>
            </a:r>
            <a:endParaRPr kumimoji="1" lang="ko-KR" altLang="en-US" sz="2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184407-76AA-AF95-68D6-B079230D8D9E}"/>
              </a:ext>
            </a:extLst>
          </p:cNvPr>
          <p:cNvSpPr/>
          <p:nvPr/>
        </p:nvSpPr>
        <p:spPr>
          <a:xfrm>
            <a:off x="2450670" y="1627482"/>
            <a:ext cx="7211283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3272F8-E186-418D-9C9E-9446B5981452}"/>
              </a:ext>
            </a:extLst>
          </p:cNvPr>
          <p:cNvSpPr txBox="1"/>
          <p:nvPr/>
        </p:nvSpPr>
        <p:spPr>
          <a:xfrm>
            <a:off x="2450661" y="1802467"/>
            <a:ext cx="7211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/>
              <a:t>검증  데이터셋으로  무엇  확인</a:t>
            </a:r>
            <a:r>
              <a:rPr lang="en-US" altLang="ko-KR" sz="2000" spc="-300" dirty="0"/>
              <a:t>?</a:t>
            </a:r>
            <a:endParaRPr lang="ko-KR" altLang="en-US" sz="2000" spc="-3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3DF5345-931F-9EB6-402F-E4D027E7689A}"/>
              </a:ext>
            </a:extLst>
          </p:cNvPr>
          <p:cNvCxnSpPr>
            <a:cxnSpLocks/>
          </p:cNvCxnSpPr>
          <p:nvPr/>
        </p:nvCxnSpPr>
        <p:spPr>
          <a:xfrm>
            <a:off x="6056312" y="2495158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573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380D4-C7AE-C009-AEB4-7BCBC2A75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03B5186-2DF5-47E9-61CD-6E3C38BA5DCA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FD8C260-2B0C-47FC-B9BC-3C43FFEDD04D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F80FBC-C4E4-DD9C-EA14-4858F18E7B22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챗봇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45430D5-5991-0BD0-C387-8DEAC30E3751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EAF484-38B9-45F0-98C0-B0BA3A58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D04385B-4089-E276-A7D4-44A815FBEFDE}"/>
              </a:ext>
            </a:extLst>
          </p:cNvPr>
          <p:cNvSpPr/>
          <p:nvPr/>
        </p:nvSpPr>
        <p:spPr>
          <a:xfrm>
            <a:off x="2363007" y="2268906"/>
            <a:ext cx="7211283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C1CD9A-9C27-06E3-E01D-8929850E69B0}"/>
              </a:ext>
            </a:extLst>
          </p:cNvPr>
          <p:cNvSpPr/>
          <p:nvPr/>
        </p:nvSpPr>
        <p:spPr>
          <a:xfrm>
            <a:off x="2363007" y="3528565"/>
            <a:ext cx="7211275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27AEF9-D987-274E-1026-6C7F0CB8ACAB}"/>
              </a:ext>
            </a:extLst>
          </p:cNvPr>
          <p:cNvSpPr txBox="1"/>
          <p:nvPr/>
        </p:nvSpPr>
        <p:spPr>
          <a:xfrm>
            <a:off x="2362998" y="2443891"/>
            <a:ext cx="7211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/>
              <a:t>모델이  훈련  데이터셋에  </a:t>
            </a:r>
            <a:r>
              <a:rPr lang="ko-KR" altLang="en-US" sz="2000" spc="-300" dirty="0" err="1"/>
              <a:t>오버피팅</a:t>
            </a:r>
            <a:r>
              <a:rPr lang="ko-KR" altLang="en-US" sz="2000" spc="-300" dirty="0"/>
              <a:t>  되어있지는  않는가</a:t>
            </a:r>
            <a:r>
              <a:rPr lang="en-US" altLang="ko-KR" sz="2000" spc="-300" dirty="0"/>
              <a:t>?</a:t>
            </a:r>
            <a:r>
              <a:rPr lang="ko-KR" altLang="en-US" sz="2000" spc="-300" dirty="0"/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3E1661-9B20-B3F5-98D8-4CA844499C26}"/>
              </a:ext>
            </a:extLst>
          </p:cNvPr>
          <p:cNvSpPr txBox="1"/>
          <p:nvPr/>
        </p:nvSpPr>
        <p:spPr>
          <a:xfrm>
            <a:off x="2363007" y="3686430"/>
            <a:ext cx="721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300" dirty="0"/>
              <a:t>r e c a l l.  </a:t>
            </a:r>
            <a:r>
              <a:rPr lang="ko-KR" altLang="en-US" spc="-300" dirty="0"/>
              <a:t>값을  </a:t>
            </a:r>
            <a:r>
              <a:rPr lang="ko-KR" altLang="en-US" spc="-300" dirty="0" err="1"/>
              <a:t>높여보는것은</a:t>
            </a:r>
            <a:r>
              <a:rPr lang="ko-KR" altLang="en-US" spc="-300" dirty="0"/>
              <a:t>  어떨까</a:t>
            </a:r>
            <a:r>
              <a:rPr lang="en-US" altLang="ko-KR" spc="-300" dirty="0"/>
              <a:t>?</a:t>
            </a:r>
            <a:endParaRPr lang="ko-KR" altLang="en-US" spc="-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CED890-405F-4239-CFB9-6CBFE7B9C1E2}"/>
              </a:ext>
            </a:extLst>
          </p:cNvPr>
          <p:cNvSpPr txBox="1"/>
          <p:nvPr/>
        </p:nvSpPr>
        <p:spPr>
          <a:xfrm>
            <a:off x="5824527" y="3025102"/>
            <a:ext cx="3498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200" dirty="0"/>
              <a:t>+</a:t>
            </a:r>
            <a:endParaRPr kumimoji="1" lang="ko-KR" altLang="en-US" sz="2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5059E8-4688-32B7-41ED-0504B30DBBF7}"/>
              </a:ext>
            </a:extLst>
          </p:cNvPr>
          <p:cNvSpPr txBox="1"/>
          <p:nvPr/>
        </p:nvSpPr>
        <p:spPr>
          <a:xfrm>
            <a:off x="4511040" y="795936"/>
            <a:ext cx="2296160" cy="839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1E1B87-3977-5DDB-03F3-9641D804BB59}"/>
              </a:ext>
            </a:extLst>
          </p:cNvPr>
          <p:cNvSpPr txBox="1"/>
          <p:nvPr/>
        </p:nvSpPr>
        <p:spPr>
          <a:xfrm>
            <a:off x="3302000" y="2367280"/>
            <a:ext cx="5354320" cy="54864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079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3DC00-C868-F19A-8FF7-B59B64969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093ED65-0829-A586-553A-55B2853A312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6609296-F2F5-A13A-885F-656D2ED64EE7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B8B51-1C7A-632E-126A-91C56CEEF488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챗봇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954A8CE-63B8-B885-5E5B-85E4B05845E0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75E22F-A0D2-E0CB-EBC3-03399D66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8302DC-0349-47E2-BF0E-DFBCF7CF6250}"/>
              </a:ext>
            </a:extLst>
          </p:cNvPr>
          <p:cNvSpPr txBox="1"/>
          <p:nvPr/>
        </p:nvSpPr>
        <p:spPr>
          <a:xfrm>
            <a:off x="4511040" y="795936"/>
            <a:ext cx="2296160" cy="839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747CE5-1941-82A4-1F8D-8E5A001F7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82" y="1134229"/>
            <a:ext cx="6808470" cy="514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27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BF24C-237C-89DD-2933-F5727FE18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DD4EA4-E940-B3EF-19DD-154B55040D7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E3B10D4-868A-EEF6-F2B7-F10994C3014E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704DE-57B4-C19D-52B6-9D051A27C1A3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챗봇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C2261BE-95B1-1D61-3809-0C6B608A5FD3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263F21-A13B-7612-7FFD-DF67BBE2C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352594-3E0D-D045-0533-5BDAAFB2ADA5}"/>
              </a:ext>
            </a:extLst>
          </p:cNvPr>
          <p:cNvSpPr/>
          <p:nvPr/>
        </p:nvSpPr>
        <p:spPr>
          <a:xfrm>
            <a:off x="2363007" y="2268906"/>
            <a:ext cx="7211283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8B934E-0D5F-D5B4-7A9C-F6B5846A57D9}"/>
              </a:ext>
            </a:extLst>
          </p:cNvPr>
          <p:cNvSpPr/>
          <p:nvPr/>
        </p:nvSpPr>
        <p:spPr>
          <a:xfrm>
            <a:off x="2363007" y="3528565"/>
            <a:ext cx="7211275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F435B1-B349-6180-71C6-6748FE71D4A4}"/>
              </a:ext>
            </a:extLst>
          </p:cNvPr>
          <p:cNvSpPr txBox="1"/>
          <p:nvPr/>
        </p:nvSpPr>
        <p:spPr>
          <a:xfrm>
            <a:off x="2362998" y="2443891"/>
            <a:ext cx="7211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/>
              <a:t>모델이  훈련  데이터셋에  </a:t>
            </a:r>
            <a:r>
              <a:rPr lang="ko-KR" altLang="en-US" sz="2000" spc="-300" dirty="0" err="1"/>
              <a:t>오버피팅</a:t>
            </a:r>
            <a:r>
              <a:rPr lang="ko-KR" altLang="en-US" sz="2000" spc="-300" dirty="0"/>
              <a:t>  되어있지는  않는가</a:t>
            </a:r>
            <a:r>
              <a:rPr lang="en-US" altLang="ko-KR" sz="2000" spc="-300" dirty="0"/>
              <a:t>?</a:t>
            </a:r>
            <a:r>
              <a:rPr lang="ko-KR" altLang="en-US" sz="2000" spc="-300" dirty="0"/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7ABC27-3EC1-B9BC-32E7-192E6D56CE66}"/>
              </a:ext>
            </a:extLst>
          </p:cNvPr>
          <p:cNvSpPr txBox="1"/>
          <p:nvPr/>
        </p:nvSpPr>
        <p:spPr>
          <a:xfrm>
            <a:off x="2363007" y="3686430"/>
            <a:ext cx="721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300" dirty="0"/>
              <a:t>r e c a l l.  </a:t>
            </a:r>
            <a:r>
              <a:rPr lang="ko-KR" altLang="en-US" spc="-300" dirty="0"/>
              <a:t>값을  </a:t>
            </a:r>
            <a:r>
              <a:rPr lang="ko-KR" altLang="en-US" spc="-300" dirty="0" err="1"/>
              <a:t>높여보는것은</a:t>
            </a:r>
            <a:r>
              <a:rPr lang="ko-KR" altLang="en-US" spc="-300" dirty="0"/>
              <a:t>  어떨까</a:t>
            </a:r>
            <a:r>
              <a:rPr lang="en-US" altLang="ko-KR" spc="-300" dirty="0"/>
              <a:t>?</a:t>
            </a:r>
            <a:endParaRPr lang="ko-KR" altLang="en-US" spc="-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E5B95D-C180-E685-AA21-A68467CA671E}"/>
              </a:ext>
            </a:extLst>
          </p:cNvPr>
          <p:cNvSpPr txBox="1"/>
          <p:nvPr/>
        </p:nvSpPr>
        <p:spPr>
          <a:xfrm>
            <a:off x="5824527" y="3025102"/>
            <a:ext cx="3498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200" dirty="0"/>
              <a:t>+</a:t>
            </a:r>
            <a:endParaRPr kumimoji="1" lang="ko-KR" altLang="en-US" sz="2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FEA478-0F5D-1A8A-F0DA-96C0E0B73560}"/>
              </a:ext>
            </a:extLst>
          </p:cNvPr>
          <p:cNvSpPr txBox="1"/>
          <p:nvPr/>
        </p:nvSpPr>
        <p:spPr>
          <a:xfrm>
            <a:off x="4511040" y="795936"/>
            <a:ext cx="2296160" cy="839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0AFE8-FC95-DB88-8CBD-843C91B286CB}"/>
              </a:ext>
            </a:extLst>
          </p:cNvPr>
          <p:cNvSpPr txBox="1"/>
          <p:nvPr/>
        </p:nvSpPr>
        <p:spPr>
          <a:xfrm>
            <a:off x="4511040" y="3596640"/>
            <a:ext cx="2956560" cy="54864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66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챗봇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7BAD30-9FBB-F60C-C45E-BD43DE1FF872}"/>
              </a:ext>
            </a:extLst>
          </p:cNvPr>
          <p:cNvSpPr>
            <a:spLocks/>
          </p:cNvSpPr>
          <p:nvPr/>
        </p:nvSpPr>
        <p:spPr>
          <a:xfrm>
            <a:off x="1056909" y="1307921"/>
            <a:ext cx="5040000" cy="226800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2719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2622A98D-EE2C-E33C-7F26-6BAB35BB0896}"/>
              </a:ext>
            </a:extLst>
          </p:cNvPr>
          <p:cNvSpPr>
            <a:spLocks/>
          </p:cNvSpPr>
          <p:nvPr/>
        </p:nvSpPr>
        <p:spPr>
          <a:xfrm>
            <a:off x="6092950" y="1307921"/>
            <a:ext cx="5040000" cy="2268000"/>
          </a:xfrm>
          <a:prstGeom prst="rect">
            <a:avLst/>
          </a:prstGeom>
          <a:solidFill>
            <a:schemeClr val="accent4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1170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9240460-DE28-0B18-0AEA-5EE9C09F33BF}"/>
              </a:ext>
            </a:extLst>
          </p:cNvPr>
          <p:cNvSpPr>
            <a:spLocks/>
          </p:cNvSpPr>
          <p:nvPr/>
        </p:nvSpPr>
        <p:spPr>
          <a:xfrm>
            <a:off x="1056910" y="3575013"/>
            <a:ext cx="5040000" cy="2268000"/>
          </a:xfrm>
          <a:prstGeom prst="rect">
            <a:avLst/>
          </a:prstGeom>
          <a:solidFill>
            <a:schemeClr val="accent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625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EE76A9AB-43AF-7608-E148-C74A8A5498F1}"/>
              </a:ext>
            </a:extLst>
          </p:cNvPr>
          <p:cNvSpPr>
            <a:spLocks/>
          </p:cNvSpPr>
          <p:nvPr/>
        </p:nvSpPr>
        <p:spPr>
          <a:xfrm>
            <a:off x="6095090" y="3575013"/>
            <a:ext cx="5040000" cy="226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4262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27245A5-9874-8C24-B975-57120717C496}"/>
              </a:ext>
            </a:extLst>
          </p:cNvPr>
          <p:cNvSpPr/>
          <p:nvPr/>
        </p:nvSpPr>
        <p:spPr>
          <a:xfrm>
            <a:off x="5431652" y="2925082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E9A656FD-999E-0038-08E8-BDA20E801E0D}"/>
              </a:ext>
            </a:extLst>
          </p:cNvPr>
          <p:cNvSpPr txBox="1"/>
          <p:nvPr/>
        </p:nvSpPr>
        <p:spPr>
          <a:xfrm>
            <a:off x="5421571" y="2935549"/>
            <a:ext cx="5004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TP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F977809D-76CF-AEA0-A690-F52012759CAF}"/>
              </a:ext>
            </a:extLst>
          </p:cNvPr>
          <p:cNvSpPr/>
          <p:nvPr/>
        </p:nvSpPr>
        <p:spPr>
          <a:xfrm>
            <a:off x="6267709" y="2925081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AAE2C25-EAF7-FF84-C6BA-3C7ADE46C79B}"/>
              </a:ext>
            </a:extLst>
          </p:cNvPr>
          <p:cNvSpPr txBox="1">
            <a:spLocks/>
          </p:cNvSpPr>
          <p:nvPr/>
        </p:nvSpPr>
        <p:spPr>
          <a:xfrm>
            <a:off x="6241979" y="2952822"/>
            <a:ext cx="52770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9F8F6898-FE73-37D2-E943-9C129B688C52}"/>
              </a:ext>
            </a:extLst>
          </p:cNvPr>
          <p:cNvSpPr/>
          <p:nvPr/>
        </p:nvSpPr>
        <p:spPr>
          <a:xfrm>
            <a:off x="5430500" y="3780178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3434C7F-C093-BA7D-9108-A8E2353E5D37}"/>
              </a:ext>
            </a:extLst>
          </p:cNvPr>
          <p:cNvSpPr txBox="1"/>
          <p:nvPr/>
        </p:nvSpPr>
        <p:spPr>
          <a:xfrm>
            <a:off x="5423443" y="3790645"/>
            <a:ext cx="48923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FP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064CD800-6DC3-ACC5-9489-027516687077}"/>
              </a:ext>
            </a:extLst>
          </p:cNvPr>
          <p:cNvSpPr/>
          <p:nvPr/>
        </p:nvSpPr>
        <p:spPr>
          <a:xfrm>
            <a:off x="6278900" y="3780177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3D5E06C-4588-BE8C-576C-9633A93E2DBE}"/>
              </a:ext>
            </a:extLst>
          </p:cNvPr>
          <p:cNvSpPr txBox="1"/>
          <p:nvPr/>
        </p:nvSpPr>
        <p:spPr>
          <a:xfrm>
            <a:off x="6241411" y="3790644"/>
            <a:ext cx="5389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00F1D2-C346-8D2F-42DC-3AA3BDD6F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09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2C938-785F-2A1C-12E1-89229512A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E02EC28-C00F-E958-5E11-A0D2929BD8C4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6B20B1F-95A3-0B90-0B6A-93032B8747C6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BA519-C4BB-F372-509C-FA6A4D763F89}"/>
              </a:ext>
            </a:extLst>
          </p:cNvPr>
          <p:cNvSpPr txBox="1"/>
          <p:nvPr/>
        </p:nvSpPr>
        <p:spPr>
          <a:xfrm>
            <a:off x="1163052" y="272716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자기소개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F2E0490-61E7-FBD3-40DA-2A3AAB5D7FBB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42C01E-44C9-2A17-C0C6-62F88752B693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3C647-05FD-AF27-6339-E4AF89A5B4DF}"/>
              </a:ext>
            </a:extLst>
          </p:cNvPr>
          <p:cNvSpPr txBox="1"/>
          <p:nvPr/>
        </p:nvSpPr>
        <p:spPr>
          <a:xfrm>
            <a:off x="4089683" y="1737403"/>
            <a:ext cx="40126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spc="-300" dirty="0">
                <a:solidFill>
                  <a:schemeClr val="bg1"/>
                </a:solidFill>
              </a:rPr>
              <a:t>1, NLP</a:t>
            </a:r>
            <a:r>
              <a:rPr lang="ko-KR" altLang="en-US" sz="2500" spc="-300" dirty="0" err="1">
                <a:solidFill>
                  <a:schemeClr val="bg1"/>
                </a:solidFill>
              </a:rPr>
              <a:t>에</a:t>
            </a:r>
            <a:r>
              <a:rPr lang="ko-KR" altLang="en-US" sz="2500" spc="-300" dirty="0">
                <a:solidFill>
                  <a:schemeClr val="bg1"/>
                </a:solidFill>
              </a:rPr>
              <a:t> 대한 관심은 전공공부를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04133-9414-054E-4597-CECF7B1ACCE9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A60133-2FB9-D507-4CBF-CADB7067F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041" y="1181126"/>
            <a:ext cx="5139910" cy="462932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AD3920C-FC2C-AC59-7267-86B4AA2B4E9F}"/>
              </a:ext>
            </a:extLst>
          </p:cNvPr>
          <p:cNvSpPr/>
          <p:nvPr/>
        </p:nvSpPr>
        <p:spPr>
          <a:xfrm>
            <a:off x="9902599" y="6614159"/>
            <a:ext cx="2289401" cy="83489"/>
          </a:xfrm>
          <a:prstGeom prst="rect">
            <a:avLst/>
          </a:prstGeom>
          <a:noFill/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슬라이드 번호 개체 틀 10">
            <a:extLst>
              <a:ext uri="{FF2B5EF4-FFF2-40B4-BE49-F238E27FC236}">
                <a16:creationId xmlns:a16="http://schemas.microsoft.com/office/drawing/2014/main" id="{86F1A030-65DB-BAD4-55EB-48527DEB4892}"/>
              </a:ext>
            </a:extLst>
          </p:cNvPr>
          <p:cNvSpPr txBox="1">
            <a:spLocks/>
          </p:cNvSpPr>
          <p:nvPr/>
        </p:nvSpPr>
        <p:spPr>
          <a:xfrm>
            <a:off x="8735289" y="6356350"/>
            <a:ext cx="2618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41A778-E908-4432-BB93-29EAA93A69D6}" type="slidenum">
              <a:rPr lang="ko-KR" altLang="en-US" sz="1500" smtClean="0"/>
              <a:pPr/>
              <a:t>4</a:t>
            </a:fld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007802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2822D-263F-95DE-5A0D-56FDFAF11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F5D5CC-5972-F264-BB20-51DDEB4B970D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345623-2FAE-9882-960F-18FAC95ECCF5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3E2C6-8C42-08E9-6E68-3EE31F96CE5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챗봇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838DA7F-8BF8-FC9E-6110-ABD92CB17CA0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79F66A-CCA6-6EE9-4672-872B01C88F7F}"/>
              </a:ext>
            </a:extLst>
          </p:cNvPr>
          <p:cNvSpPr>
            <a:spLocks/>
          </p:cNvSpPr>
          <p:nvPr/>
        </p:nvSpPr>
        <p:spPr>
          <a:xfrm>
            <a:off x="1056909" y="1307921"/>
            <a:ext cx="5040000" cy="2268000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2719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0A504CAD-62EA-0F08-81C5-DFADC13A16D8}"/>
              </a:ext>
            </a:extLst>
          </p:cNvPr>
          <p:cNvSpPr>
            <a:spLocks/>
          </p:cNvSpPr>
          <p:nvPr/>
        </p:nvSpPr>
        <p:spPr>
          <a:xfrm>
            <a:off x="6092950" y="1307921"/>
            <a:ext cx="5040000" cy="2268000"/>
          </a:xfrm>
          <a:prstGeom prst="rect">
            <a:avLst/>
          </a:prstGeom>
          <a:solidFill>
            <a:schemeClr val="accent4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1170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2E928727-2E97-1B47-D565-FF432722238F}"/>
              </a:ext>
            </a:extLst>
          </p:cNvPr>
          <p:cNvSpPr>
            <a:spLocks/>
          </p:cNvSpPr>
          <p:nvPr/>
        </p:nvSpPr>
        <p:spPr>
          <a:xfrm>
            <a:off x="1056910" y="3575013"/>
            <a:ext cx="5040000" cy="2268000"/>
          </a:xfrm>
          <a:prstGeom prst="rect">
            <a:avLst/>
          </a:prstGeom>
          <a:solidFill>
            <a:schemeClr val="accent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625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DEC08C81-AA46-E039-F8B1-CDDC1A5B3E7D}"/>
              </a:ext>
            </a:extLst>
          </p:cNvPr>
          <p:cNvSpPr>
            <a:spLocks/>
          </p:cNvSpPr>
          <p:nvPr/>
        </p:nvSpPr>
        <p:spPr>
          <a:xfrm>
            <a:off x="6095090" y="3575013"/>
            <a:ext cx="5040000" cy="226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4262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9741152-28E5-250B-26A6-CDC4BEEA2982}"/>
              </a:ext>
            </a:extLst>
          </p:cNvPr>
          <p:cNvSpPr/>
          <p:nvPr/>
        </p:nvSpPr>
        <p:spPr>
          <a:xfrm>
            <a:off x="5431652" y="2925082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DCDC840-DE22-ED47-7D53-D9299F8A17A6}"/>
              </a:ext>
            </a:extLst>
          </p:cNvPr>
          <p:cNvSpPr txBox="1"/>
          <p:nvPr/>
        </p:nvSpPr>
        <p:spPr>
          <a:xfrm>
            <a:off x="5421571" y="2935549"/>
            <a:ext cx="5004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TP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949E6DFA-8081-0F16-C29D-FDA820D7BD7F}"/>
              </a:ext>
            </a:extLst>
          </p:cNvPr>
          <p:cNvSpPr/>
          <p:nvPr/>
        </p:nvSpPr>
        <p:spPr>
          <a:xfrm>
            <a:off x="6267709" y="2925081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B0CB4622-1E8B-FBF4-F91E-8927A729A8D0}"/>
              </a:ext>
            </a:extLst>
          </p:cNvPr>
          <p:cNvSpPr txBox="1">
            <a:spLocks/>
          </p:cNvSpPr>
          <p:nvPr/>
        </p:nvSpPr>
        <p:spPr>
          <a:xfrm>
            <a:off x="6241979" y="2952822"/>
            <a:ext cx="52770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5D0A5343-5295-DE61-C3F9-AD9546E7F222}"/>
              </a:ext>
            </a:extLst>
          </p:cNvPr>
          <p:cNvSpPr/>
          <p:nvPr/>
        </p:nvSpPr>
        <p:spPr>
          <a:xfrm>
            <a:off x="5430500" y="3780178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51ADF29-3264-3AB9-F93E-06E8BEF90292}"/>
              </a:ext>
            </a:extLst>
          </p:cNvPr>
          <p:cNvSpPr txBox="1"/>
          <p:nvPr/>
        </p:nvSpPr>
        <p:spPr>
          <a:xfrm>
            <a:off x="5423443" y="3790645"/>
            <a:ext cx="48923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FP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7C29F4E7-10BF-669F-7731-C85ABBD438C8}"/>
              </a:ext>
            </a:extLst>
          </p:cNvPr>
          <p:cNvSpPr/>
          <p:nvPr/>
        </p:nvSpPr>
        <p:spPr>
          <a:xfrm>
            <a:off x="6278900" y="3780177"/>
            <a:ext cx="4826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EB6A5DF8-9954-8462-D16D-4E84259E02D4}"/>
              </a:ext>
            </a:extLst>
          </p:cNvPr>
          <p:cNvSpPr txBox="1"/>
          <p:nvPr/>
        </p:nvSpPr>
        <p:spPr>
          <a:xfrm>
            <a:off x="6241411" y="3790644"/>
            <a:ext cx="5389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3284B9-A407-F9A4-046B-FD44A9787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847974-5285-434C-5F5F-05E7BF5D2C90}"/>
              </a:ext>
            </a:extLst>
          </p:cNvPr>
          <p:cNvSpPr/>
          <p:nvPr/>
        </p:nvSpPr>
        <p:spPr>
          <a:xfrm>
            <a:off x="1059051" y="1311136"/>
            <a:ext cx="5037858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혐오 표현 </a:t>
            </a:r>
            <a:r>
              <a:rPr lang="ko-KR" altLang="en-US" dirty="0" err="1">
                <a:solidFill>
                  <a:schemeClr val="tx1"/>
                </a:solidFill>
              </a:rPr>
              <a:t>아닌걸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혐오 표현 </a:t>
            </a:r>
            <a:r>
              <a:rPr lang="ko-KR" altLang="en-US" dirty="0" err="1">
                <a:solidFill>
                  <a:schemeClr val="tx1"/>
                </a:solidFill>
              </a:rPr>
              <a:t>아닌걸로</a:t>
            </a:r>
            <a:r>
              <a:rPr lang="ko-KR" altLang="en-US" dirty="0">
                <a:solidFill>
                  <a:schemeClr val="tx1"/>
                </a:solidFill>
              </a:rPr>
              <a:t> 판단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EDFB78-895F-8881-7980-F454830DACC4}"/>
              </a:ext>
            </a:extLst>
          </p:cNvPr>
          <p:cNvSpPr/>
          <p:nvPr/>
        </p:nvSpPr>
        <p:spPr>
          <a:xfrm>
            <a:off x="6101611" y="1309857"/>
            <a:ext cx="5031338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혐오 표현인데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아닌것으로</a:t>
            </a:r>
            <a:r>
              <a:rPr lang="ko-KR" altLang="en-US" dirty="0">
                <a:solidFill>
                  <a:schemeClr val="tx1"/>
                </a:solidFill>
              </a:rPr>
              <a:t> 판단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CA1D54-1F46-A480-47EE-D4388CC549A5}"/>
              </a:ext>
            </a:extLst>
          </p:cNvPr>
          <p:cNvSpPr/>
          <p:nvPr/>
        </p:nvSpPr>
        <p:spPr>
          <a:xfrm>
            <a:off x="1052951" y="5116189"/>
            <a:ext cx="5039999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혐오 표현 아닌데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맞는것으로</a:t>
            </a:r>
            <a:r>
              <a:rPr lang="ko-KR" altLang="en-US" dirty="0">
                <a:solidFill>
                  <a:schemeClr val="tx1"/>
                </a:solidFill>
              </a:rPr>
              <a:t> 판단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F71216-E06E-7ADA-640C-6CE2762CAC1E}"/>
              </a:ext>
            </a:extLst>
          </p:cNvPr>
          <p:cNvSpPr/>
          <p:nvPr/>
        </p:nvSpPr>
        <p:spPr>
          <a:xfrm>
            <a:off x="6100869" y="5115770"/>
            <a:ext cx="5038179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혐오 </a:t>
            </a:r>
            <a:r>
              <a:rPr lang="ko-KR" altLang="en-US" dirty="0" err="1">
                <a:solidFill>
                  <a:schemeClr val="tx1"/>
                </a:solidFill>
              </a:rPr>
              <a:t>표현인걸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혐오표현으로 판단 </a:t>
            </a:r>
          </a:p>
        </p:txBody>
      </p:sp>
    </p:spTree>
    <p:extLst>
      <p:ext uri="{BB962C8B-B14F-4D97-AF65-F5344CB8AC3E}">
        <p14:creationId xmlns:p14="http://schemas.microsoft.com/office/powerpoint/2010/main" val="30912862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2D259-080A-B358-CD04-8820F157D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3DEADD0-AFA4-F1C4-45A2-FF16F9822AC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41D6C4-9AC7-535B-9388-2D49169AD7AF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D01A8D-B1D0-8C25-EEAB-F497B38F24A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챗봇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213B53A-1CAE-AA50-B2DA-B2A964744181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C9B38A-6BB3-62A0-6F56-552F3E73D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C32F62-ED37-603F-956F-3AF8EEAAA9E7}"/>
              </a:ext>
            </a:extLst>
          </p:cNvPr>
          <p:cNvSpPr/>
          <p:nvPr/>
        </p:nvSpPr>
        <p:spPr>
          <a:xfrm>
            <a:off x="2484927" y="5236458"/>
            <a:ext cx="7211275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혐오 표현에 민감한 모델 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0477304-613B-C47B-00DA-FAEACDA2A452}"/>
              </a:ext>
            </a:extLst>
          </p:cNvPr>
          <p:cNvCxnSpPr>
            <a:cxnSpLocks/>
          </p:cNvCxnSpPr>
          <p:nvPr/>
        </p:nvCxnSpPr>
        <p:spPr>
          <a:xfrm flipH="1">
            <a:off x="6090569" y="4704080"/>
            <a:ext cx="5431" cy="3328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BDDA184F-34AE-296F-1AED-C2D68E423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883" y="2540084"/>
            <a:ext cx="5109097" cy="14649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AF3A59A-A8FD-E837-8873-A1223C829CAC}"/>
              </a:ext>
            </a:extLst>
          </p:cNvPr>
          <p:cNvSpPr txBox="1"/>
          <p:nvPr/>
        </p:nvSpPr>
        <p:spPr>
          <a:xfrm>
            <a:off x="7368764" y="2903239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(2719)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0A0915-E3D4-BCE1-D1E1-C856F5885607}"/>
              </a:ext>
            </a:extLst>
          </p:cNvPr>
          <p:cNvSpPr txBox="1"/>
          <p:nvPr/>
        </p:nvSpPr>
        <p:spPr>
          <a:xfrm>
            <a:off x="6372819" y="382039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(2719)</a:t>
            </a:r>
            <a:endParaRPr kumimoji="1"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75F1A4-250D-841E-B65F-C7F75AAC5010}"/>
              </a:ext>
            </a:extLst>
          </p:cNvPr>
          <p:cNvSpPr txBox="1"/>
          <p:nvPr/>
        </p:nvSpPr>
        <p:spPr>
          <a:xfrm>
            <a:off x="7902813" y="380612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(1170)</a:t>
            </a:r>
            <a:endParaRPr kumimoji="1" lang="ko-KR" altLang="en-US" dirty="0"/>
          </a:p>
        </p:txBody>
      </p:sp>
      <p:sp>
        <p:nvSpPr>
          <p:cNvPr id="26" name="아래쪽 화살표[D] 25">
            <a:extLst>
              <a:ext uri="{FF2B5EF4-FFF2-40B4-BE49-F238E27FC236}">
                <a16:creationId xmlns:a16="http://schemas.microsoft.com/office/drawing/2014/main" id="{59B97309-0434-CDFB-BFA7-F0F5377DEDA3}"/>
              </a:ext>
            </a:extLst>
          </p:cNvPr>
          <p:cNvSpPr/>
          <p:nvPr/>
        </p:nvSpPr>
        <p:spPr>
          <a:xfrm rot="10800000">
            <a:off x="3389550" y="2565676"/>
            <a:ext cx="213065" cy="122733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아래쪽 화살표[D] 26">
            <a:extLst>
              <a:ext uri="{FF2B5EF4-FFF2-40B4-BE49-F238E27FC236}">
                <a16:creationId xmlns:a16="http://schemas.microsoft.com/office/drawing/2014/main" id="{479A393E-8BFA-49EF-1B5F-CE96F53A6A8B}"/>
              </a:ext>
            </a:extLst>
          </p:cNvPr>
          <p:cNvSpPr/>
          <p:nvPr/>
        </p:nvSpPr>
        <p:spPr>
          <a:xfrm>
            <a:off x="8696620" y="3576055"/>
            <a:ext cx="213065" cy="122733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52AF0C-DF5B-345F-AE00-6013172FB671}"/>
              </a:ext>
            </a:extLst>
          </p:cNvPr>
          <p:cNvSpPr/>
          <p:nvPr/>
        </p:nvSpPr>
        <p:spPr>
          <a:xfrm>
            <a:off x="2474767" y="1113887"/>
            <a:ext cx="7211275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혐오 표현을 </a:t>
            </a:r>
            <a:r>
              <a:rPr lang="en-US" altLang="ko-KR" dirty="0">
                <a:solidFill>
                  <a:schemeClr val="tx1"/>
                </a:solidFill>
              </a:rPr>
              <a:t>30%</a:t>
            </a:r>
            <a:r>
              <a:rPr lang="ko-KR" altLang="en-US" dirty="0">
                <a:solidFill>
                  <a:schemeClr val="tx1"/>
                </a:solidFill>
              </a:rPr>
              <a:t>나 놓치는 문제가 있다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AFE795F-B3FE-F540-9685-F1FFA3F5D580}"/>
              </a:ext>
            </a:extLst>
          </p:cNvPr>
          <p:cNvCxnSpPr>
            <a:cxnSpLocks/>
          </p:cNvCxnSpPr>
          <p:nvPr/>
        </p:nvCxnSpPr>
        <p:spPr>
          <a:xfrm flipH="1">
            <a:off x="6080409" y="1973429"/>
            <a:ext cx="5431" cy="3328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537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1F047-C6A2-CA80-DC7A-EAF0D36F0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E08E2FD-A5C8-7191-1017-5E3EFA3024D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C40D3F1-3DFC-F62E-5D10-153ADC0AE698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5559D9-925A-6A19-9A34-0CE9DF7E0C6C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챗봇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1B5F649-3887-A6E6-E9B0-0EE8C49F1838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35CA68-62F6-5141-9A39-05263941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DB7D53E-3242-3509-4A39-904322301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3"/>
          <a:stretch/>
        </p:blipFill>
        <p:spPr>
          <a:xfrm>
            <a:off x="2357332" y="908229"/>
            <a:ext cx="7000028" cy="51939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6573C2-F698-5EEE-BA6A-0F5B3E9D2084}"/>
              </a:ext>
            </a:extLst>
          </p:cNvPr>
          <p:cNvSpPr txBox="1"/>
          <p:nvPr/>
        </p:nvSpPr>
        <p:spPr>
          <a:xfrm rot="16200000">
            <a:off x="613968" y="3221017"/>
            <a:ext cx="3163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실제 혐오 표현 중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혐오 표현으로 분류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8D9289-EBDC-92BA-E38E-A0949A270BA1}"/>
              </a:ext>
            </a:extLst>
          </p:cNvPr>
          <p:cNvSpPr txBox="1"/>
          <p:nvPr/>
        </p:nvSpPr>
        <p:spPr>
          <a:xfrm>
            <a:off x="4318135" y="6122789"/>
            <a:ext cx="3342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err="1"/>
              <a:t>비혐오</a:t>
            </a:r>
            <a:r>
              <a:rPr kumimoji="1" lang="ko-KR" altLang="en-US" sz="1400" dirty="0"/>
              <a:t> 표현을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혐오 표현으로 잘못 분류 </a:t>
            </a:r>
          </a:p>
        </p:txBody>
      </p:sp>
    </p:spTree>
    <p:extLst>
      <p:ext uri="{BB962C8B-B14F-4D97-AF65-F5344CB8AC3E}">
        <p14:creationId xmlns:p14="http://schemas.microsoft.com/office/powerpoint/2010/main" val="2802673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38F91-A9FA-AA26-F02E-1324E854C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2F78494-8F5D-5E20-6DC8-7E6B79A13DBA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A7874EB-0BF4-EA82-9A88-6D99F3493E70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3D633-5635-C3D9-C8E0-67FDB759D350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챗봇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4237D9A-64DA-2F38-C057-4D47F1EAA5D6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279A8-91C2-BA0F-7A9E-8F5D19AE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2FD162-9B3F-0E07-A84D-DB97F5E1A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30" y="1555462"/>
            <a:ext cx="7265670" cy="3747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045780A9-E53B-4774-1BEB-2B0E6AD53640}"/>
                  </a:ext>
                </a:extLst>
              </p14:cNvPr>
              <p14:cNvContentPartPr/>
              <p14:nvPr/>
            </p14:nvContentPartPr>
            <p14:xfrm>
              <a:off x="6108160" y="2492120"/>
              <a:ext cx="405000" cy="216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045780A9-E53B-4774-1BEB-2B0E6AD536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36520" y="2348480"/>
                <a:ext cx="54864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1B87DFE-1424-979C-8694-570F662E00C5}"/>
                  </a:ext>
                </a:extLst>
              </p14:cNvPr>
              <p14:cNvContentPartPr/>
              <p14:nvPr/>
            </p14:nvContentPartPr>
            <p14:xfrm>
              <a:off x="7392280" y="3565640"/>
              <a:ext cx="41652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1B87DFE-1424-979C-8694-570F662E00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20280" y="3421640"/>
                <a:ext cx="56016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94493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B599F-A668-68EC-B58C-7BFA84BBE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F223C75-50AB-C716-DDA5-F23EDD580BF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9A75BD7-834F-678B-CA46-07998E6D2FB4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76A503-CB61-E930-1E60-E2A1B3AD23D3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챗봇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39BA647-A7FD-BABB-CA41-8028CCA2E36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DD2128-4105-1462-695C-2F411A4BB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7032EC-A85A-E976-3677-E63FFA3F9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520" y="1375055"/>
            <a:ext cx="4660959" cy="441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38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248FF-C17E-4C3E-C2DA-120381276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7EBCAD0-C12D-1ACE-E6A8-849141130DD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6C5FD1-E83B-7023-B3A8-2C12D95C25EC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9353F-9B13-FB42-B0EA-D08517BB5441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챗봇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D3D5930-82FD-C13A-62ED-783DDAB5B76D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256E1F-8C5C-C4C5-20A0-31D83896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5F574C-F290-2F66-641B-F29370F93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989275"/>
            <a:ext cx="5478780" cy="4906699"/>
          </a:xfrm>
          <a:prstGeom prst="rect">
            <a:avLst/>
          </a:prstGeom>
        </p:spPr>
      </p:pic>
      <p:sp>
        <p:nvSpPr>
          <p:cNvPr id="13" name="곱하기 12">
            <a:extLst>
              <a:ext uri="{FF2B5EF4-FFF2-40B4-BE49-F238E27FC236}">
                <a16:creationId xmlns:a16="http://schemas.microsoft.com/office/drawing/2014/main" id="{D7C47542-4EB8-9217-83E5-7077D98CA031}"/>
              </a:ext>
            </a:extLst>
          </p:cNvPr>
          <p:cNvSpPr/>
          <p:nvPr/>
        </p:nvSpPr>
        <p:spPr>
          <a:xfrm>
            <a:off x="8229600" y="1422400"/>
            <a:ext cx="670560" cy="49784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곱하기 13">
            <a:extLst>
              <a:ext uri="{FF2B5EF4-FFF2-40B4-BE49-F238E27FC236}">
                <a16:creationId xmlns:a16="http://schemas.microsoft.com/office/drawing/2014/main" id="{6A987FCD-A7EF-D092-F312-C7DA4AA8CE7E}"/>
              </a:ext>
            </a:extLst>
          </p:cNvPr>
          <p:cNvSpPr/>
          <p:nvPr/>
        </p:nvSpPr>
        <p:spPr>
          <a:xfrm>
            <a:off x="8229600" y="2325071"/>
            <a:ext cx="670560" cy="49784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9137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AF731-C8B6-1CA5-FC48-18D0F121D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420B3B1-08C6-E964-E97A-A359EA4F88E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B22BA7F-63EA-B29C-13CC-32635C00B1F5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67919A-9F12-E245-5882-D399FEA47697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챗봇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1C6042-DB19-E997-386C-B8248CF0CCBF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4BB145-4F0A-91E0-6A79-A239A766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4CD8DF-5C6B-8B7D-3EE4-94B4DB5AF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2456352"/>
            <a:ext cx="7808828" cy="3833425"/>
          </a:xfrm>
          <a:prstGeom prst="rect">
            <a:avLst/>
          </a:prstGeom>
        </p:spPr>
      </p:pic>
      <p:sp>
        <p:nvSpPr>
          <p:cNvPr id="10" name="곱하기 9">
            <a:extLst>
              <a:ext uri="{FF2B5EF4-FFF2-40B4-BE49-F238E27FC236}">
                <a16:creationId xmlns:a16="http://schemas.microsoft.com/office/drawing/2014/main" id="{DCEFCAA7-FD63-CA47-E871-4A3EE3F62C6F}"/>
              </a:ext>
            </a:extLst>
          </p:cNvPr>
          <p:cNvSpPr/>
          <p:nvPr/>
        </p:nvSpPr>
        <p:spPr>
          <a:xfrm>
            <a:off x="5908040" y="2590199"/>
            <a:ext cx="670560" cy="49784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곱하기 11">
            <a:extLst>
              <a:ext uri="{FF2B5EF4-FFF2-40B4-BE49-F238E27FC236}">
                <a16:creationId xmlns:a16="http://schemas.microsoft.com/office/drawing/2014/main" id="{7D021AB1-E58C-538B-14CB-3AF19F680B30}"/>
              </a:ext>
            </a:extLst>
          </p:cNvPr>
          <p:cNvSpPr/>
          <p:nvPr/>
        </p:nvSpPr>
        <p:spPr>
          <a:xfrm>
            <a:off x="5918200" y="3181246"/>
            <a:ext cx="670560" cy="49784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BB3474-DF68-5160-FBBC-165E59882673}"/>
              </a:ext>
            </a:extLst>
          </p:cNvPr>
          <p:cNvSpPr/>
          <p:nvPr/>
        </p:nvSpPr>
        <p:spPr>
          <a:xfrm>
            <a:off x="2474767" y="1113887"/>
            <a:ext cx="7211275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최근 기사에는 어떻게 반응할까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3D5AEC-CA6B-4A9E-71FF-846179D867A4}"/>
              </a:ext>
            </a:extLst>
          </p:cNvPr>
          <p:cNvCxnSpPr>
            <a:cxnSpLocks/>
          </p:cNvCxnSpPr>
          <p:nvPr/>
        </p:nvCxnSpPr>
        <p:spPr>
          <a:xfrm flipH="1">
            <a:off x="6080409" y="1963269"/>
            <a:ext cx="5431" cy="3328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곱하기 17">
            <a:extLst>
              <a:ext uri="{FF2B5EF4-FFF2-40B4-BE49-F238E27FC236}">
                <a16:creationId xmlns:a16="http://schemas.microsoft.com/office/drawing/2014/main" id="{B03176E3-97DC-D9F9-6D51-E8D8DBCC9EC1}"/>
              </a:ext>
            </a:extLst>
          </p:cNvPr>
          <p:cNvSpPr/>
          <p:nvPr/>
        </p:nvSpPr>
        <p:spPr>
          <a:xfrm>
            <a:off x="5918200" y="4217566"/>
            <a:ext cx="670560" cy="49784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1A5EF5A-958E-49D1-EAE1-6A708BF69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733" y="5356199"/>
            <a:ext cx="2972668" cy="42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17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03F4A-3F08-7F34-5C37-6E3D67B97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2B7635F-D340-60BB-C5E7-DC23AFF28414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AB5D42A-2EE2-1175-DD72-7B161FBE019B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ADB9B4-4276-7F2F-B87C-55D8C343B86D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챗봇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C3BB34-1627-BCD9-BFC0-BDA792879345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704AE90-CDE0-96C2-FAA3-E7205F54B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7FE2B3-3097-D396-82EA-395B4181CF16}"/>
              </a:ext>
            </a:extLst>
          </p:cNvPr>
          <p:cNvSpPr/>
          <p:nvPr/>
        </p:nvSpPr>
        <p:spPr>
          <a:xfrm>
            <a:off x="2444287" y="3091866"/>
            <a:ext cx="7211283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77B99D-9664-7ECA-6917-5A4AADB4336F}"/>
              </a:ext>
            </a:extLst>
          </p:cNvPr>
          <p:cNvSpPr/>
          <p:nvPr/>
        </p:nvSpPr>
        <p:spPr>
          <a:xfrm>
            <a:off x="2444287" y="4351525"/>
            <a:ext cx="7211275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91FF7-8E4A-45F9-E66B-6337E0440829}"/>
              </a:ext>
            </a:extLst>
          </p:cNvPr>
          <p:cNvSpPr txBox="1"/>
          <p:nvPr/>
        </p:nvSpPr>
        <p:spPr>
          <a:xfrm>
            <a:off x="2444278" y="3266851"/>
            <a:ext cx="7211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/>
              <a:t>문맥을  이해하진  못  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561FE-4924-C4EB-FBE6-7BF23024A141}"/>
              </a:ext>
            </a:extLst>
          </p:cNvPr>
          <p:cNvSpPr txBox="1"/>
          <p:nvPr/>
        </p:nvSpPr>
        <p:spPr>
          <a:xfrm>
            <a:off x="2444287" y="4509390"/>
            <a:ext cx="721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학습되지  않은   단어들에  취약하다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84087C-F399-71AD-F1FD-E5D5E12FD5F1}"/>
              </a:ext>
            </a:extLst>
          </p:cNvPr>
          <p:cNvSpPr txBox="1"/>
          <p:nvPr/>
        </p:nvSpPr>
        <p:spPr>
          <a:xfrm>
            <a:off x="5905807" y="3848062"/>
            <a:ext cx="3498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200" dirty="0"/>
              <a:t>&amp;</a:t>
            </a:r>
            <a:endParaRPr kumimoji="1" lang="ko-KR" altLang="en-US" sz="2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805C5A-CE22-A437-02DF-C85B644C923A}"/>
              </a:ext>
            </a:extLst>
          </p:cNvPr>
          <p:cNvSpPr/>
          <p:nvPr/>
        </p:nvSpPr>
        <p:spPr>
          <a:xfrm>
            <a:off x="2444278" y="1479502"/>
            <a:ext cx="7211283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24F2E2-D5C0-300E-7616-470EEBD9BBE8}"/>
              </a:ext>
            </a:extLst>
          </p:cNvPr>
          <p:cNvSpPr txBox="1"/>
          <p:nvPr/>
        </p:nvSpPr>
        <p:spPr>
          <a:xfrm>
            <a:off x="2444269" y="1654487"/>
            <a:ext cx="7211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/>
              <a:t>모델의  한계</a:t>
            </a:r>
            <a:r>
              <a:rPr lang="en-US" altLang="ko-KR" sz="2000" spc="-300" dirty="0"/>
              <a:t>?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7A3CD8B-CE74-DCCD-E038-EED9EE003B7B}"/>
              </a:ext>
            </a:extLst>
          </p:cNvPr>
          <p:cNvCxnSpPr>
            <a:cxnSpLocks/>
          </p:cNvCxnSpPr>
          <p:nvPr/>
        </p:nvCxnSpPr>
        <p:spPr>
          <a:xfrm flipH="1">
            <a:off x="6080409" y="2428240"/>
            <a:ext cx="5431" cy="3328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528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BF6AD-7FA1-6F10-4811-F5534622A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E0D0A31-539B-C202-A48B-DB50C3503FA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2DF4D8-5703-01A0-704A-9C210319F983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62B43-1B01-DEFF-A0B7-C4C30530C8CC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챗봇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C05734E-9E12-0722-8CFC-188A13FCF999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D96B2B-7F41-8553-10E3-560B3E457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6F1098-E9F4-AF5D-9371-B7AEC21FAFB9}"/>
              </a:ext>
            </a:extLst>
          </p:cNvPr>
          <p:cNvSpPr/>
          <p:nvPr/>
        </p:nvSpPr>
        <p:spPr>
          <a:xfrm>
            <a:off x="2444287" y="3091866"/>
            <a:ext cx="7211283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675F47-DF3B-8D64-DC2E-D7D769217498}"/>
              </a:ext>
            </a:extLst>
          </p:cNvPr>
          <p:cNvSpPr/>
          <p:nvPr/>
        </p:nvSpPr>
        <p:spPr>
          <a:xfrm>
            <a:off x="2444287" y="4351525"/>
            <a:ext cx="7211275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05A5B4-983E-00C9-A0E6-2EDAA4F5FF05}"/>
              </a:ext>
            </a:extLst>
          </p:cNvPr>
          <p:cNvSpPr txBox="1"/>
          <p:nvPr/>
        </p:nvSpPr>
        <p:spPr>
          <a:xfrm>
            <a:off x="2444278" y="3266851"/>
            <a:ext cx="7211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/>
              <a:t>문맥을  이해하진  못  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2CE169-8A0C-F555-DE7A-5CBE80E514CD}"/>
              </a:ext>
            </a:extLst>
          </p:cNvPr>
          <p:cNvSpPr txBox="1"/>
          <p:nvPr/>
        </p:nvSpPr>
        <p:spPr>
          <a:xfrm>
            <a:off x="2444287" y="4509390"/>
            <a:ext cx="721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학습되지  않은   단어들에  취약하다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4C7CE0-A3FE-DF40-8644-A8ABDB17079D}"/>
              </a:ext>
            </a:extLst>
          </p:cNvPr>
          <p:cNvSpPr txBox="1"/>
          <p:nvPr/>
        </p:nvSpPr>
        <p:spPr>
          <a:xfrm>
            <a:off x="5905807" y="3848062"/>
            <a:ext cx="3498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200" dirty="0"/>
              <a:t>&amp;</a:t>
            </a:r>
            <a:endParaRPr kumimoji="1" lang="ko-KR" altLang="en-US" sz="2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C22B63-B6BD-DF82-DAE2-81C7A2D7284A}"/>
              </a:ext>
            </a:extLst>
          </p:cNvPr>
          <p:cNvSpPr/>
          <p:nvPr/>
        </p:nvSpPr>
        <p:spPr>
          <a:xfrm>
            <a:off x="2444278" y="1479502"/>
            <a:ext cx="7211283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A9233D-CF54-E592-E3E6-665DDE32F216}"/>
              </a:ext>
            </a:extLst>
          </p:cNvPr>
          <p:cNvSpPr txBox="1"/>
          <p:nvPr/>
        </p:nvSpPr>
        <p:spPr>
          <a:xfrm>
            <a:off x="2444269" y="1654487"/>
            <a:ext cx="7211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/>
              <a:t>모델의  한계</a:t>
            </a:r>
            <a:r>
              <a:rPr lang="en-US" altLang="ko-KR" sz="2000" spc="-300" dirty="0"/>
              <a:t>?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FA2152E-DD71-0B1A-2930-8DA5AE0CF902}"/>
              </a:ext>
            </a:extLst>
          </p:cNvPr>
          <p:cNvCxnSpPr>
            <a:cxnSpLocks/>
          </p:cNvCxnSpPr>
          <p:nvPr/>
        </p:nvCxnSpPr>
        <p:spPr>
          <a:xfrm flipH="1">
            <a:off x="6080409" y="2428240"/>
            <a:ext cx="5431" cy="3328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65EAFAC-5611-1DF1-1BF9-408C464A3A39}"/>
              </a:ext>
            </a:extLst>
          </p:cNvPr>
          <p:cNvSpPr txBox="1"/>
          <p:nvPr/>
        </p:nvSpPr>
        <p:spPr>
          <a:xfrm>
            <a:off x="4498919" y="4419736"/>
            <a:ext cx="3080441" cy="54864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768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DA84C-4B5E-6DD6-79BE-431C5F9BB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A22B26B-D505-8DE7-2D5C-E1A4545B0BFA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25B5CB-AE85-CAE2-4958-73FB94188695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B96158-6D3A-81E1-50AA-92F180F23CB6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챗봇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F0C8990-CA6F-0945-AEBF-08C6AB6C128A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AEB0CB-3DD2-A623-035D-6A1B4AA6C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041390"/>
            <a:ext cx="2743200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BA2D0D-DC78-E48F-843E-CD27D4EE2F5B}"/>
              </a:ext>
            </a:extLst>
          </p:cNvPr>
          <p:cNvSpPr/>
          <p:nvPr/>
        </p:nvSpPr>
        <p:spPr>
          <a:xfrm>
            <a:off x="2444278" y="961342"/>
            <a:ext cx="7211283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D2B6B-37E1-A183-1AFC-9A039F18BDAB}"/>
              </a:ext>
            </a:extLst>
          </p:cNvPr>
          <p:cNvSpPr txBox="1"/>
          <p:nvPr/>
        </p:nvSpPr>
        <p:spPr>
          <a:xfrm>
            <a:off x="2444269" y="1136327"/>
            <a:ext cx="7211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/>
              <a:t>원래  목적은  학생들  아니었나</a:t>
            </a:r>
            <a:r>
              <a:rPr lang="en-US" altLang="ko-KR" sz="2000" spc="-300" dirty="0"/>
              <a:t>?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3EBF169-89F0-9BFE-8C07-8E81D0DCBA4F}"/>
              </a:ext>
            </a:extLst>
          </p:cNvPr>
          <p:cNvCxnSpPr>
            <a:cxnSpLocks/>
          </p:cNvCxnSpPr>
          <p:nvPr/>
        </p:nvCxnSpPr>
        <p:spPr>
          <a:xfrm flipH="1">
            <a:off x="6080409" y="1818640"/>
            <a:ext cx="5431" cy="3328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727568-7AE4-59DF-FA2C-46293D1AC659}"/>
              </a:ext>
            </a:extLst>
          </p:cNvPr>
          <p:cNvSpPr/>
          <p:nvPr/>
        </p:nvSpPr>
        <p:spPr>
          <a:xfrm>
            <a:off x="2444278" y="2316634"/>
            <a:ext cx="7211283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E5353C-2BDE-869C-0DAF-2FE449C794E9}"/>
              </a:ext>
            </a:extLst>
          </p:cNvPr>
          <p:cNvSpPr txBox="1"/>
          <p:nvPr/>
        </p:nvSpPr>
        <p:spPr>
          <a:xfrm>
            <a:off x="2444269" y="2491619"/>
            <a:ext cx="7211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/>
              <a:t>학생들이  사용하는  어휘는  다르다</a:t>
            </a:r>
            <a:endParaRPr lang="en-US" altLang="ko-KR" sz="2000" spc="-3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39CE5E8-CCF7-9D9F-A1E7-C63BE7C6AA13}"/>
              </a:ext>
            </a:extLst>
          </p:cNvPr>
          <p:cNvCxnSpPr>
            <a:cxnSpLocks/>
          </p:cNvCxnSpPr>
          <p:nvPr/>
        </p:nvCxnSpPr>
        <p:spPr>
          <a:xfrm flipH="1">
            <a:off x="6080409" y="3234892"/>
            <a:ext cx="5431" cy="3328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D6C29D84-FAC1-DC70-95F7-5831FC1CC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92" y="3577937"/>
            <a:ext cx="5387340" cy="3038839"/>
          </a:xfrm>
          <a:prstGeom prst="rect">
            <a:avLst/>
          </a:prstGeom>
        </p:spPr>
      </p:pic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B8FB8374-B5A9-5FEB-EBAF-C1BAA24E731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41A778-E908-4432-BB93-29EAA93A69D6}" type="slidenum">
              <a:rPr lang="ko-KR" altLang="en-US" sz="1500" smtClean="0"/>
              <a:pPr/>
              <a:t>49</a:t>
            </a:fld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245699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자기소개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EE510B-CBB0-C770-7D0F-5E75EBB47954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8AEE2-82B1-6D9E-5CBB-6918EC49DC2A}"/>
              </a:ext>
            </a:extLst>
          </p:cNvPr>
          <p:cNvSpPr txBox="1"/>
          <p:nvPr/>
        </p:nvSpPr>
        <p:spPr>
          <a:xfrm>
            <a:off x="4089683" y="1737403"/>
            <a:ext cx="40126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spc="-300" dirty="0">
                <a:solidFill>
                  <a:schemeClr val="bg1"/>
                </a:solidFill>
              </a:rPr>
              <a:t>1, NLP</a:t>
            </a:r>
            <a:r>
              <a:rPr lang="ko-KR" altLang="en-US" sz="2500" spc="-300" dirty="0" err="1">
                <a:solidFill>
                  <a:schemeClr val="bg1"/>
                </a:solidFill>
              </a:rPr>
              <a:t>에</a:t>
            </a:r>
            <a:r>
              <a:rPr lang="ko-KR" altLang="en-US" sz="2500" spc="-300" dirty="0">
                <a:solidFill>
                  <a:schemeClr val="bg1"/>
                </a:solidFill>
              </a:rPr>
              <a:t> 대한 관심은 전공공부를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7AA54-918F-E449-38FE-9DB519BCC48F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859305-75BD-1039-93EB-C41CB1662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60" y="1059158"/>
            <a:ext cx="6008480" cy="5102284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CC07B9D-0CCB-1F33-D349-EC6A4798B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0543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47DB4-74EE-1219-077E-2B32C54A8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ACC5731-63C4-EAD4-4863-A1E05A789A1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BA6C0BD-1E2A-675B-D490-B368BA1791E1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A7DBB-841A-414E-C81E-1BAD36F6745D}"/>
              </a:ext>
            </a:extLst>
          </p:cNvPr>
          <p:cNvSpPr txBox="1"/>
          <p:nvPr/>
        </p:nvSpPr>
        <p:spPr>
          <a:xfrm>
            <a:off x="1163052" y="272716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챗봇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193846C-F5AA-0624-435F-069322E64462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DC2075-72B6-8CFE-4B1C-F0E7B88D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D58918-AAEB-23AE-44A4-3C7E36F1F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55"/>
          <a:stretch/>
        </p:blipFill>
        <p:spPr>
          <a:xfrm>
            <a:off x="3252470" y="2957652"/>
            <a:ext cx="5627370" cy="3225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0ABD020-567F-63B0-8E94-0DBAD1F7A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40" y="621430"/>
            <a:ext cx="5511800" cy="176530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FDD437A-6CA5-8B0C-C960-644D09B00E58}"/>
              </a:ext>
            </a:extLst>
          </p:cNvPr>
          <p:cNvCxnSpPr>
            <a:cxnSpLocks/>
          </p:cNvCxnSpPr>
          <p:nvPr/>
        </p:nvCxnSpPr>
        <p:spPr>
          <a:xfrm flipH="1">
            <a:off x="6060724" y="2559628"/>
            <a:ext cx="5431" cy="3328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981ED90-B919-4E01-03D2-776F69DC59DE}"/>
              </a:ext>
            </a:extLst>
          </p:cNvPr>
          <p:cNvSpPr txBox="1"/>
          <p:nvPr/>
        </p:nvSpPr>
        <p:spPr>
          <a:xfrm>
            <a:off x="9194800" y="3489812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대체 어휘 제공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016216-801B-6438-65AC-B547EEE13AF3}"/>
              </a:ext>
            </a:extLst>
          </p:cNvPr>
          <p:cNvSpPr txBox="1"/>
          <p:nvPr/>
        </p:nvSpPr>
        <p:spPr>
          <a:xfrm>
            <a:off x="9194800" y="4570552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학습되지 않은 단어 추가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8F2D57-DDEA-B27C-402B-21D75648AAA5}"/>
              </a:ext>
            </a:extLst>
          </p:cNvPr>
          <p:cNvSpPr txBox="1"/>
          <p:nvPr/>
        </p:nvSpPr>
        <p:spPr>
          <a:xfrm>
            <a:off x="9194800" y="3400158"/>
            <a:ext cx="1675459" cy="54864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48A12B-E199-6886-85F0-06A50A012998}"/>
              </a:ext>
            </a:extLst>
          </p:cNvPr>
          <p:cNvSpPr txBox="1"/>
          <p:nvPr/>
        </p:nvSpPr>
        <p:spPr>
          <a:xfrm>
            <a:off x="9194800" y="4451693"/>
            <a:ext cx="2651688" cy="54864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264871-DA79-50AA-0F16-70EE2D0E4016}"/>
              </a:ext>
            </a:extLst>
          </p:cNvPr>
          <p:cNvSpPr txBox="1"/>
          <p:nvPr/>
        </p:nvSpPr>
        <p:spPr>
          <a:xfrm>
            <a:off x="9204960" y="1264772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단어사전 추가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B2D097-2096-F98E-067C-7356B6323E73}"/>
              </a:ext>
            </a:extLst>
          </p:cNvPr>
          <p:cNvSpPr txBox="1"/>
          <p:nvPr/>
        </p:nvSpPr>
        <p:spPr>
          <a:xfrm>
            <a:off x="9194799" y="1178672"/>
            <a:ext cx="1675459" cy="54864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900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917513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3388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결론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CE0F62-EAE3-1E4E-1D4B-459C6C1A2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9373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C1ACF7-8A35-25CF-FF70-3E0814963361}"/>
              </a:ext>
            </a:extLst>
          </p:cNvPr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8BDFDEA-2A55-402D-6599-C07C84E494E6}"/>
              </a:ext>
            </a:extLst>
          </p:cNvPr>
          <p:cNvSpPr/>
          <p:nvPr/>
        </p:nvSpPr>
        <p:spPr>
          <a:xfrm>
            <a:off x="818148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001C1F6-1EBD-E5CE-94C9-5878C1918FEC}"/>
              </a:ext>
            </a:extLst>
          </p:cNvPr>
          <p:cNvSpPr/>
          <p:nvPr/>
        </p:nvSpPr>
        <p:spPr>
          <a:xfrm>
            <a:off x="8678779" y="2081463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8E857DD-B7DA-4C94-4B41-487CC595ADF3}"/>
              </a:ext>
            </a:extLst>
          </p:cNvPr>
          <p:cNvSpPr/>
          <p:nvPr/>
        </p:nvSpPr>
        <p:spPr>
          <a:xfrm>
            <a:off x="4756485" y="2081462"/>
            <a:ext cx="2695073" cy="26950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B81F6-76A1-1777-8953-CB7B9A32A7A3}"/>
              </a:ext>
            </a:extLst>
          </p:cNvPr>
          <p:cNvSpPr txBox="1"/>
          <p:nvPr/>
        </p:nvSpPr>
        <p:spPr>
          <a:xfrm flipH="1">
            <a:off x="438296" y="486035"/>
            <a:ext cx="487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결론 </a:t>
            </a:r>
            <a:r>
              <a:rPr lang="en-US" altLang="ko-KR" sz="2800" b="1" spc="-3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|</a:t>
            </a:r>
            <a:endParaRPr lang="ko-KR" altLang="en-US" sz="2800" b="1" spc="-30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44080C-AE31-0B6A-5362-529043FB2DAB}"/>
              </a:ext>
            </a:extLst>
          </p:cNvPr>
          <p:cNvSpPr txBox="1"/>
          <p:nvPr/>
        </p:nvSpPr>
        <p:spPr>
          <a:xfrm>
            <a:off x="818148" y="3173125"/>
            <a:ext cx="2695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</a:rPr>
              <a:t>mislabeling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3DC3D5-AD91-D8AB-C428-25FDAE44CB12}"/>
              </a:ext>
            </a:extLst>
          </p:cNvPr>
          <p:cNvSpPr txBox="1"/>
          <p:nvPr/>
        </p:nvSpPr>
        <p:spPr>
          <a:xfrm>
            <a:off x="4756484" y="3173125"/>
            <a:ext cx="2695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</a:rPr>
              <a:t>recall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54AF5-E257-82CE-23EB-3A7247442C43}"/>
              </a:ext>
            </a:extLst>
          </p:cNvPr>
          <p:cNvSpPr txBox="1"/>
          <p:nvPr/>
        </p:nvSpPr>
        <p:spPr>
          <a:xfrm>
            <a:off x="8694822" y="3173125"/>
            <a:ext cx="2679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1">
                    <a:lumMod val="50000"/>
                  </a:schemeClr>
                </a:solidFill>
              </a:rPr>
              <a:t>어휘사전 추가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23EBD63-1228-6C5A-C5E6-E97641770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706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96D3C-4F42-614B-7FD1-196BFE06F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9820953-5CDB-0915-0809-A3408A9C45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D34F931-CEAB-20CD-3444-45E0A61C2C56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D1978-8EB5-E1C4-4827-009BC0504F4D}"/>
              </a:ext>
            </a:extLst>
          </p:cNvPr>
          <p:cNvSpPr txBox="1"/>
          <p:nvPr/>
        </p:nvSpPr>
        <p:spPr>
          <a:xfrm>
            <a:off x="1163052" y="2727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결론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8BBD99-EC3C-A82D-85FD-CB25D2057BF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00A1BC-99FE-3B4E-A683-6E01B31EA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4C8E47-31CE-E7B8-BA1A-74F30B762F50}"/>
              </a:ext>
            </a:extLst>
          </p:cNvPr>
          <p:cNvSpPr txBox="1"/>
          <p:nvPr/>
        </p:nvSpPr>
        <p:spPr>
          <a:xfrm>
            <a:off x="2980211" y="2569868"/>
            <a:ext cx="62315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0" dirty="0"/>
              <a:t>Thank You !</a:t>
            </a:r>
            <a:endParaRPr kumimoji="1" lang="ko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3016314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84903-E5F7-8AD6-FD4C-E28D706B4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C94768-A448-9963-756E-485F0E71577D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7052F15-ADB8-9181-0AA0-69040A6EB3F8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C2096-AEEF-C1CF-064E-D30F8EFC3E6F}"/>
              </a:ext>
            </a:extLst>
          </p:cNvPr>
          <p:cNvSpPr txBox="1"/>
          <p:nvPr/>
        </p:nvSpPr>
        <p:spPr>
          <a:xfrm>
            <a:off x="1163052" y="2727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결론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40B8393-0BDC-C3B6-034F-A96B7C5B3DBE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0990DB-43B8-FDCF-D5DA-5777CF0D5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811B24-BF71-8E69-BF51-CD58D8C154F1}"/>
              </a:ext>
            </a:extLst>
          </p:cNvPr>
          <p:cNvSpPr txBox="1"/>
          <p:nvPr/>
        </p:nvSpPr>
        <p:spPr>
          <a:xfrm>
            <a:off x="3438862" y="2613392"/>
            <a:ext cx="531427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0" dirty="0"/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53057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035D6-0D61-1722-C500-D8D26F3D0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49CBA8E-1D46-C691-CA95-0FD5FB2F3C4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5BFF57-6A06-3CB3-2F47-4FFD7CD3F688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746F06-05B3-C8E2-1ED8-EB153ADAFA7B}"/>
              </a:ext>
            </a:extLst>
          </p:cNvPr>
          <p:cNvSpPr txBox="1"/>
          <p:nvPr/>
        </p:nvSpPr>
        <p:spPr>
          <a:xfrm>
            <a:off x="1163052" y="272716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자기소개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36FE39-B1FF-B154-A671-45319A53D7EB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280D7A5-9977-47EC-6AF0-1DD1ECB94D16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24766-0E98-3711-C773-A623718BECAB}"/>
              </a:ext>
            </a:extLst>
          </p:cNvPr>
          <p:cNvSpPr txBox="1"/>
          <p:nvPr/>
        </p:nvSpPr>
        <p:spPr>
          <a:xfrm>
            <a:off x="4089683" y="1737403"/>
            <a:ext cx="40126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spc="-300" dirty="0">
                <a:solidFill>
                  <a:schemeClr val="bg1"/>
                </a:solidFill>
              </a:rPr>
              <a:t>1, NLP</a:t>
            </a:r>
            <a:r>
              <a:rPr lang="ko-KR" altLang="en-US" sz="2500" spc="-300" dirty="0" err="1">
                <a:solidFill>
                  <a:schemeClr val="bg1"/>
                </a:solidFill>
              </a:rPr>
              <a:t>에</a:t>
            </a:r>
            <a:r>
              <a:rPr lang="ko-KR" altLang="en-US" sz="2500" spc="-300" dirty="0">
                <a:solidFill>
                  <a:schemeClr val="bg1"/>
                </a:solidFill>
              </a:rPr>
              <a:t> 대한 관심은 전공공부를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EB4568-FA57-6877-568A-346C1BF13B52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650465-B3A4-3FCA-E226-8A464ABED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149" y="901149"/>
            <a:ext cx="5178286" cy="5178286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F45E95E-D4A4-B2E9-EC34-27734578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63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27113-00EE-7DAA-9533-AF87023D5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5896D4C-4B66-237F-8C2A-C20094081074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15B7B0F-20F0-9030-79CD-97B4A3A27700}"/>
              </a:ext>
            </a:extLst>
          </p:cNvPr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1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FFBCA-C093-A962-10C2-A63B4A8EA0F6}"/>
              </a:ext>
            </a:extLst>
          </p:cNvPr>
          <p:cNvSpPr txBox="1"/>
          <p:nvPr/>
        </p:nvSpPr>
        <p:spPr>
          <a:xfrm>
            <a:off x="1163052" y="272716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자기소개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F7293F2-7B9F-7D6E-EB66-FDF746DD6BB8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597F73A-A018-65CA-E81B-5E83095E2300}"/>
              </a:ext>
            </a:extLst>
          </p:cNvPr>
          <p:cNvSpPr txBox="1"/>
          <p:nvPr/>
        </p:nvSpPr>
        <p:spPr>
          <a:xfrm>
            <a:off x="4455964" y="5254175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3,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BC4FD0-FAC1-E606-16C1-392B5EBF3538}"/>
              </a:ext>
            </a:extLst>
          </p:cNvPr>
          <p:cNvSpPr txBox="1"/>
          <p:nvPr/>
        </p:nvSpPr>
        <p:spPr>
          <a:xfrm>
            <a:off x="4089683" y="1737403"/>
            <a:ext cx="40126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spc="-300" dirty="0">
                <a:solidFill>
                  <a:schemeClr val="bg1"/>
                </a:solidFill>
              </a:rPr>
              <a:t>1, NLP</a:t>
            </a:r>
            <a:r>
              <a:rPr lang="ko-KR" altLang="en-US" sz="2500" spc="-300" dirty="0" err="1">
                <a:solidFill>
                  <a:schemeClr val="bg1"/>
                </a:solidFill>
              </a:rPr>
              <a:t>에</a:t>
            </a:r>
            <a:r>
              <a:rPr lang="ko-KR" altLang="en-US" sz="2500" spc="-300" dirty="0">
                <a:solidFill>
                  <a:schemeClr val="bg1"/>
                </a:solidFill>
              </a:rPr>
              <a:t> 대한 관심은 전공공부를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AD4475-2C01-EFEE-8FE3-FB0A519F8B2D}"/>
              </a:ext>
            </a:extLst>
          </p:cNvPr>
          <p:cNvSpPr txBox="1"/>
          <p:nvPr/>
        </p:nvSpPr>
        <p:spPr>
          <a:xfrm>
            <a:off x="4455964" y="3495788"/>
            <a:ext cx="328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300" dirty="0">
                <a:solidFill>
                  <a:schemeClr val="bg1"/>
                </a:solidFill>
              </a:rPr>
              <a:t>2, </a:t>
            </a:r>
            <a:r>
              <a:rPr lang="ko-KR" altLang="en-US" sz="32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67DD30-7BB4-4AF8-A096-6EC0008A4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974" y="754097"/>
            <a:ext cx="5824330" cy="5512869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523353-480D-B2D2-1B7D-CBDEBF613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19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1710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데이터 소개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28B4BE-1AF0-2452-9B20-5DB1CF33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164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데이터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29783B-56C6-F1FB-AE3A-711FC4F40DCC}"/>
              </a:ext>
            </a:extLst>
          </p:cNvPr>
          <p:cNvSpPr/>
          <p:nvPr/>
        </p:nvSpPr>
        <p:spPr>
          <a:xfrm>
            <a:off x="877271" y="1172817"/>
            <a:ext cx="10423520" cy="48204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500" dirty="0">
                <a:solidFill>
                  <a:schemeClr val="tx1"/>
                </a:solidFill>
              </a:rPr>
              <a:t>2018 – 2020 </a:t>
            </a:r>
            <a:r>
              <a:rPr kumimoji="1" lang="ko-KR" altLang="en-US" sz="2500" dirty="0">
                <a:solidFill>
                  <a:schemeClr val="tx1"/>
                </a:solidFill>
              </a:rPr>
              <a:t>사이에 수집된 한국어 뉴스 기사 댓글</a:t>
            </a:r>
            <a:endParaRPr kumimoji="1" lang="en-US" altLang="ko-KR" sz="2500" dirty="0">
              <a:solidFill>
                <a:schemeClr val="tx1"/>
              </a:solidFill>
            </a:endParaRPr>
          </a:p>
          <a:p>
            <a:pPr algn="ctr"/>
            <a:endParaRPr kumimoji="1" lang="en-US" altLang="ko-KR" sz="25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2500" dirty="0">
                <a:solidFill>
                  <a:schemeClr val="tx1"/>
                </a:solidFill>
              </a:rPr>
              <a:t>각 데이터는 </a:t>
            </a:r>
            <a:r>
              <a:rPr kumimoji="1" lang="en-US" altLang="ko-KR" sz="2500" dirty="0">
                <a:solidFill>
                  <a:schemeClr val="tx1"/>
                </a:solidFill>
              </a:rPr>
              <a:t>’text’</a:t>
            </a:r>
            <a:r>
              <a:rPr kumimoji="1" lang="ko-KR" altLang="en-US" sz="2500" dirty="0">
                <a:solidFill>
                  <a:schemeClr val="tx1"/>
                </a:solidFill>
              </a:rPr>
              <a:t>와 </a:t>
            </a:r>
            <a:r>
              <a:rPr kumimoji="1" lang="en-US" altLang="ko-KR" sz="2500" dirty="0">
                <a:solidFill>
                  <a:schemeClr val="tx1"/>
                </a:solidFill>
              </a:rPr>
              <a:t>‘label’</a:t>
            </a:r>
            <a:r>
              <a:rPr kumimoji="1" lang="ko-KR" altLang="en-US" sz="2500" dirty="0">
                <a:solidFill>
                  <a:schemeClr val="tx1"/>
                </a:solidFill>
              </a:rPr>
              <a:t>로 구성되어 있음</a:t>
            </a:r>
            <a:endParaRPr kumimoji="1" lang="en-US" altLang="ko-KR" sz="2500" dirty="0">
              <a:solidFill>
                <a:schemeClr val="tx1"/>
              </a:solidFill>
            </a:endParaRPr>
          </a:p>
          <a:p>
            <a:pPr algn="ctr"/>
            <a:endParaRPr kumimoji="1" lang="en-US" altLang="ko-KR" sz="25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2500" dirty="0">
                <a:solidFill>
                  <a:schemeClr val="tx1"/>
                </a:solidFill>
              </a:rPr>
              <a:t>’text’</a:t>
            </a:r>
            <a:r>
              <a:rPr kumimoji="1" lang="ko-KR" altLang="en-US" sz="2500" dirty="0">
                <a:solidFill>
                  <a:schemeClr val="tx1"/>
                </a:solidFill>
              </a:rPr>
              <a:t>는 댓글</a:t>
            </a:r>
            <a:endParaRPr kumimoji="1" lang="en-US" altLang="ko-KR" sz="2500" dirty="0">
              <a:solidFill>
                <a:schemeClr val="tx1"/>
              </a:solidFill>
            </a:endParaRPr>
          </a:p>
          <a:p>
            <a:pPr algn="ctr"/>
            <a:endParaRPr kumimoji="1" lang="en-US" altLang="ko-KR" sz="25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2500" dirty="0">
                <a:solidFill>
                  <a:schemeClr val="tx1"/>
                </a:solidFill>
              </a:rPr>
              <a:t>‘label’</a:t>
            </a:r>
            <a:r>
              <a:rPr kumimoji="1" lang="ko-KR" altLang="en-US" sz="2500" dirty="0">
                <a:solidFill>
                  <a:schemeClr val="tx1"/>
                </a:solidFill>
              </a:rPr>
              <a:t>은 어떤 </a:t>
            </a:r>
            <a:r>
              <a:rPr kumimoji="1" lang="en-US" altLang="ko-KR" sz="2500" dirty="0">
                <a:solidFill>
                  <a:schemeClr val="tx1"/>
                </a:solidFill>
              </a:rPr>
              <a:t>(</a:t>
            </a:r>
            <a:r>
              <a:rPr kumimoji="1" lang="ko-KR" altLang="en-US" sz="2500" dirty="0">
                <a:solidFill>
                  <a:schemeClr val="tx1"/>
                </a:solidFill>
              </a:rPr>
              <a:t>정치</a:t>
            </a:r>
            <a:r>
              <a:rPr kumimoji="1" lang="en-US" altLang="ko-KR" sz="2500" dirty="0">
                <a:solidFill>
                  <a:schemeClr val="tx1"/>
                </a:solidFill>
              </a:rPr>
              <a:t>/</a:t>
            </a:r>
            <a:r>
              <a:rPr kumimoji="1" lang="ko-KR" altLang="en-US" sz="2500" dirty="0">
                <a:solidFill>
                  <a:schemeClr val="tx1"/>
                </a:solidFill>
              </a:rPr>
              <a:t>연령</a:t>
            </a:r>
            <a:r>
              <a:rPr kumimoji="1" lang="en-US" altLang="ko-KR" sz="2500" dirty="0">
                <a:solidFill>
                  <a:schemeClr val="tx1"/>
                </a:solidFill>
              </a:rPr>
              <a:t>..) </a:t>
            </a:r>
            <a:r>
              <a:rPr kumimoji="1" lang="ko-KR" altLang="en-US" sz="2500" dirty="0">
                <a:solidFill>
                  <a:schemeClr val="tx1"/>
                </a:solidFill>
              </a:rPr>
              <a:t>혐오 표현인지</a:t>
            </a:r>
            <a:r>
              <a:rPr kumimoji="1" lang="en-US" altLang="ko-KR" sz="2500" dirty="0">
                <a:solidFill>
                  <a:schemeClr val="tx1"/>
                </a:solidFill>
              </a:rPr>
              <a:t> / </a:t>
            </a:r>
            <a:r>
              <a:rPr kumimoji="1" lang="ko-KR" altLang="en-US" sz="2500" dirty="0">
                <a:solidFill>
                  <a:schemeClr val="tx1"/>
                </a:solidFill>
              </a:rPr>
              <a:t>혐오 표현이 아닌지</a:t>
            </a:r>
          </a:p>
        </p:txBody>
      </p:sp>
      <p:cxnSp>
        <p:nvCxnSpPr>
          <p:cNvPr id="7" name="직선 연결선 42">
            <a:extLst>
              <a:ext uri="{FF2B5EF4-FFF2-40B4-BE49-F238E27FC236}">
                <a16:creationId xmlns:a16="http://schemas.microsoft.com/office/drawing/2014/main" id="{44DCF2A8-DB81-81E1-DD77-F316ADEAD234}"/>
              </a:ext>
            </a:extLst>
          </p:cNvPr>
          <p:cNvCxnSpPr>
            <a:cxnSpLocks/>
          </p:cNvCxnSpPr>
          <p:nvPr/>
        </p:nvCxnSpPr>
        <p:spPr>
          <a:xfrm>
            <a:off x="4263643" y="2859773"/>
            <a:ext cx="410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42">
            <a:extLst>
              <a:ext uri="{FF2B5EF4-FFF2-40B4-BE49-F238E27FC236}">
                <a16:creationId xmlns:a16="http://schemas.microsoft.com/office/drawing/2014/main" id="{B07E6DFF-E62F-CDBB-F2F6-FDE8BA7915A5}"/>
              </a:ext>
            </a:extLst>
          </p:cNvPr>
          <p:cNvCxnSpPr>
            <a:cxnSpLocks/>
          </p:cNvCxnSpPr>
          <p:nvPr/>
        </p:nvCxnSpPr>
        <p:spPr>
          <a:xfrm>
            <a:off x="4306713" y="3638339"/>
            <a:ext cx="410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D57688-8574-8742-6E36-DA55DC2C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89" y="6356350"/>
            <a:ext cx="2618511" cy="365125"/>
          </a:xfrm>
        </p:spPr>
        <p:txBody>
          <a:bodyPr/>
          <a:lstStyle/>
          <a:p>
            <a:fld id="{9C41A778-E908-4432-BB93-29EAA93A69D6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EB2211C-D135-C268-8467-550037B1F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08" y="5341009"/>
            <a:ext cx="10409583" cy="34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20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2444</TotalTime>
  <Words>2364</Words>
  <Application>Microsoft Macintosh PowerPoint</Application>
  <PresentationFormat>와이드스크린</PresentationFormat>
  <Paragraphs>426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1" baseType="lpstr">
      <vt:lpstr>맑은 고딕</vt:lpstr>
      <vt:lpstr>Pretendard</vt:lpstr>
      <vt:lpstr>Pretendard Black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회준 권</cp:lastModifiedBy>
  <cp:revision>424</cp:revision>
  <dcterms:created xsi:type="dcterms:W3CDTF">2022-08-03T01:14:38Z</dcterms:created>
  <dcterms:modified xsi:type="dcterms:W3CDTF">2024-10-10T12:09:47Z</dcterms:modified>
</cp:coreProperties>
</file>